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Default Extension="png" ContentType="image/png"/>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Default Extension="vsdx" ContentType="application/vnd.ms-visio.drawing"/>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Default Extension="vml" ContentType="application/vnd.openxmlformats-officedocument.vmlDrawing"/>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60" r:id="rId3"/>
    <p:sldId id="266" r:id="rId4"/>
    <p:sldId id="300" r:id="rId5"/>
    <p:sldId id="301" r:id="rId6"/>
    <p:sldId id="267" r:id="rId7"/>
    <p:sldId id="268" r:id="rId8"/>
    <p:sldId id="261" r:id="rId9"/>
    <p:sldId id="270" r:id="rId10"/>
    <p:sldId id="271" r:id="rId11"/>
    <p:sldId id="291" r:id="rId12"/>
    <p:sldId id="296" r:id="rId13"/>
    <p:sldId id="299" r:id="rId14"/>
    <p:sldId id="302" r:id="rId15"/>
    <p:sldId id="297" r:id="rId16"/>
    <p:sldId id="276" r:id="rId17"/>
    <p:sldId id="280" r:id="rId18"/>
    <p:sldId id="281" r:id="rId19"/>
    <p:sldId id="265"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6F7A"/>
    <a:srgbClr val="425860"/>
    <a:srgbClr val="398E3D"/>
    <a:srgbClr val="FF6D00"/>
    <a:srgbClr val="F1F5F8"/>
    <a:srgbClr val="F9F9F9"/>
    <a:srgbClr val="2C7130"/>
    <a:srgbClr val="CC5600"/>
    <a:srgbClr val="FB7716"/>
    <a:srgbClr val="44566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94674"/>
  </p:normalViewPr>
  <p:slideViewPr>
    <p:cSldViewPr snapToGrid="0" snapToObjects="1">
      <p:cViewPr varScale="1">
        <p:scale>
          <a:sx n="61" d="100"/>
          <a:sy n="61" d="100"/>
        </p:scale>
        <p:origin x="-102" y="-720"/>
      </p:cViewPr>
      <p:guideLst>
        <p:guide orient="horz" pos="1791"/>
        <p:guide orient="horz" pos="3157"/>
        <p:guide pos="3779"/>
        <p:guide pos="481"/>
        <p:guide pos="7242"/>
      </p:guideLst>
    </p:cSldViewPr>
  </p:slideViewPr>
  <p:notesTextViewPr>
    <p:cViewPr>
      <p:scale>
        <a:sx n="1" d="1"/>
        <a:sy n="1" d="1"/>
      </p:scale>
      <p:origin x="0" y="0"/>
    </p:cViewPr>
  </p:notesTextViewPr>
  <p:sorterViewPr>
    <p:cViewPr varScale="1">
      <p:scale>
        <a:sx n="1" d="1"/>
        <a:sy n="1" d="1"/>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10.png>
</file>

<file path=ppt/media/image2.jpe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310C7-34AD-4809-85FC-EC5926D1B62B}" type="datetimeFigureOut">
              <a:rPr lang="zh-CN" altLang="en-US" smtClean="0"/>
              <a:pPr/>
              <a:t>2023/1/27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265C-CFB5-4B78-A429-8BCFC2FD0A7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7</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12</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13</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14</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15</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16</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18</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546F7A"/>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atin typeface="Segoe UI Light" panose="020B0502040204020203" charset="0"/>
                <a:ea typeface="Segoe UI Light" panose="020B0502040204020203" charset="0"/>
                <a:cs typeface="Segoe UI Light" panose="020B0502040204020203" charset="0"/>
              </a:defRPr>
            </a:lvl1pPr>
          </a:lstStyle>
          <a:p>
            <a:r>
              <a:rPr kumimoji="1" lang="en-US" altLang="zh-CN" sz="1600" b="1" dirty="0" smtClean="0"/>
              <a:t>LOGO&amp;PIC</a:t>
            </a:r>
            <a:r>
              <a:rPr kumimoji="1" lang="zh-CN" altLang="en-US" sz="1600" b="1" dirty="0" smtClean="0"/>
              <a:t> </a:t>
            </a:r>
            <a:r>
              <a:rPr kumimoji="1" lang="en-US" altLang="zh-CN" sz="1600" b="1" dirty="0" smtClean="0"/>
              <a:t>HERE</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Visio___1.vsdx"/><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zhangqiaokeyan.com/academic-journal-cn_wireless-internet-technology_thesis/0201289359246.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lancent.cc/news/detail/289" TargetMode="External"/><Relationship Id="rId2" Type="http://schemas.openxmlformats.org/officeDocument/2006/relationships/hyperlink" Target="http://www.lancent.cc/logistic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560974" y="3291840"/>
            <a:ext cx="10707754" cy="830997"/>
          </a:xfrm>
          <a:prstGeom prst="rect">
            <a:avLst/>
          </a:prstGeom>
        </p:spPr>
        <p:txBody>
          <a:bodyPr wrap="square">
            <a:spAutoFit/>
          </a:bodyPr>
          <a:lstStyle/>
          <a:p>
            <a:pPr algn="ctr"/>
            <a:r>
              <a:rPr lang="zh-CN" altLang="en-US" sz="4800" dirty="0" smtClean="0">
                <a:solidFill>
                  <a:schemeClr val="bg1"/>
                </a:solidFill>
              </a:rPr>
              <a:t>基于</a:t>
            </a:r>
            <a:r>
              <a:rPr lang="zh-CN" altLang="en-US" sz="4800" dirty="0" smtClean="0">
                <a:solidFill>
                  <a:schemeClr val="bg1"/>
                </a:solidFill>
              </a:rPr>
              <a:t>小程序的物流管理系统</a:t>
            </a:r>
            <a:endParaRPr lang="en-US" altLang="zh-CN" sz="4800" b="1" dirty="0">
              <a:solidFill>
                <a:schemeClr val="bg1"/>
              </a:solidFill>
            </a:endParaRPr>
          </a:p>
        </p:txBody>
      </p:sp>
      <p:grpSp>
        <p:nvGrpSpPr>
          <p:cNvPr id="21" name="组合 20"/>
          <p:cNvGrpSpPr/>
          <p:nvPr/>
        </p:nvGrpSpPr>
        <p:grpSpPr>
          <a:xfrm>
            <a:off x="4769529" y="541051"/>
            <a:ext cx="2638414" cy="2624498"/>
            <a:chOff x="4769529" y="541051"/>
            <a:chExt cx="2638414" cy="2624498"/>
          </a:xfrm>
        </p:grpSpPr>
        <p:grpSp>
          <p:nvGrpSpPr>
            <p:cNvPr id="3" name="Group 74"/>
            <p:cNvGrpSpPr>
              <a:grpSpLocks noChangeAspect="1"/>
            </p:cNvGrpSpPr>
            <p:nvPr/>
          </p:nvGrpSpPr>
          <p:grpSpPr bwMode="auto">
            <a:xfrm>
              <a:off x="4769529" y="541051"/>
              <a:ext cx="2638414" cy="2624498"/>
              <a:chOff x="5429" y="2125"/>
              <a:chExt cx="569" cy="566"/>
            </a:xfrm>
            <a:solidFill>
              <a:schemeClr val="bg1"/>
            </a:solidFill>
          </p:grpSpPr>
          <p:sp>
            <p:nvSpPr>
              <p:cNvPr id="4"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椭圆 1"/>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14704" y="17780"/>
            <a:ext cx="4107815" cy="707886"/>
          </a:xfrm>
          <a:prstGeom prst="rect">
            <a:avLst/>
          </a:prstGeom>
          <a:noFill/>
        </p:spPr>
        <p:txBody>
          <a:bodyPr wrap="square" rtlCol="0">
            <a:spAutoFit/>
          </a:bodyPr>
          <a:lstStyle/>
          <a:p>
            <a:pPr lvl="0">
              <a:defRPr/>
            </a:pPr>
            <a:r>
              <a:rPr lang="zh-CN" altLang="en-US" sz="4000" kern="0" dirty="0" smtClean="0">
                <a:solidFill>
                  <a:schemeClr val="bg1"/>
                </a:solidFill>
                <a:latin typeface="+mj-ea"/>
                <a:ea typeface="+mj-ea"/>
              </a:rPr>
              <a:t>整体结构设计图</a:t>
            </a:r>
            <a:endParaRPr kumimoji="0" sz="40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0" name="组合 9"/>
          <p:cNvGrpSpPr/>
          <p:nvPr/>
        </p:nvGrpSpPr>
        <p:grpSpPr>
          <a:xfrm>
            <a:off x="2097927" y="1234873"/>
            <a:ext cx="7707219" cy="4870382"/>
            <a:chOff x="2097927" y="1087654"/>
            <a:chExt cx="7707219" cy="4870382"/>
          </a:xfrm>
        </p:grpSpPr>
        <p:sp>
          <p:nvSpPr>
            <p:cNvPr id="13" name="任意多边形 12"/>
            <p:cNvSpPr/>
            <p:nvPr/>
          </p:nvSpPr>
          <p:spPr>
            <a:xfrm>
              <a:off x="6281846" y="1087654"/>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sp>
          <p:nvSpPr>
            <p:cNvPr id="15" name="任意多边形 14"/>
            <p:cNvSpPr/>
            <p:nvPr/>
          </p:nvSpPr>
          <p:spPr>
            <a:xfrm>
              <a:off x="2097927" y="3912476"/>
              <a:ext cx="3523300" cy="2045560"/>
            </a:xfrm>
            <a:custGeom>
              <a:avLst/>
              <a:gdLst>
                <a:gd name="connsiteX0" fmla="*/ 0 w 3523300"/>
                <a:gd name="connsiteY0" fmla="*/ 0 h 2045560"/>
                <a:gd name="connsiteX1" fmla="*/ 3523300 w 3523300"/>
                <a:gd name="connsiteY1" fmla="*/ 0 h 2045560"/>
                <a:gd name="connsiteX2" fmla="*/ 3523300 w 3523300"/>
                <a:gd name="connsiteY2" fmla="*/ 2045560 h 2045560"/>
                <a:gd name="connsiteX3" fmla="*/ 0 w 3523300"/>
                <a:gd name="connsiteY3" fmla="*/ 2045560 h 2045560"/>
                <a:gd name="connsiteX4" fmla="*/ 0 w 3523300"/>
                <a:gd name="connsiteY4" fmla="*/ 0 h 204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300" h="2045560">
                  <a:moveTo>
                    <a:pt x="0" y="0"/>
                  </a:moveTo>
                  <a:lnTo>
                    <a:pt x="3523300" y="0"/>
                  </a:lnTo>
                  <a:lnTo>
                    <a:pt x="3523300" y="2045560"/>
                  </a:lnTo>
                  <a:lnTo>
                    <a:pt x="0" y="204556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19608" tIns="419608" rIns="419608" bIns="419608" numCol="1" spcCol="1270" anchor="ctr" anchorCtr="0">
              <a:noAutofit/>
            </a:bodyPr>
            <a:lstStyle/>
            <a:p>
              <a:pPr lvl="0" algn="ctr" defTabSz="2622550">
                <a:lnSpc>
                  <a:spcPct val="90000"/>
                </a:lnSpc>
                <a:spcBef>
                  <a:spcPct val="0"/>
                </a:spcBef>
                <a:spcAft>
                  <a:spcPct val="35000"/>
                </a:spcAft>
              </a:pPr>
              <a:endParaRPr lang="zh-CN" altLang="en-US" sz="5900" kern="1200"/>
            </a:p>
          </p:txBody>
        </p:sp>
      </p:grpSp>
      <p:sp>
        <p:nvSpPr>
          <p:cNvPr id="15362" name="Rectangle 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397" name="Rectangle 37"/>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44" name="Rectangle 84"/>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7" name="Rectangle 97"/>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8" name="Rectangle 98"/>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59" name="Rectangle 99"/>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0" name="Rectangle 100"/>
          <p:cNvSpPr>
            <a:spLocks noChangeArrowheads="1"/>
          </p:cNvSpPr>
          <p:nvPr/>
        </p:nvSpPr>
        <p:spPr bwMode="auto">
          <a:xfrm>
            <a:off x="0" y="4219575"/>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100"/>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1" name="Rectangle 101"/>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2" name="Rectangle 10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3" name="Rectangle 103"/>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4" name="Rectangle 104"/>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5" name="Rectangle 105"/>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6" name="Rectangle 106"/>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7" name="Rectangle 107"/>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15468" name="Rectangle 108"/>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11" name="Object 107"/>
          <p:cNvGraphicFramePr>
            <a:graphicFrameLocks noChangeAspect="1"/>
          </p:cNvGraphicFramePr>
          <p:nvPr/>
        </p:nvGraphicFramePr>
        <p:xfrm>
          <a:off x="3316637" y="960895"/>
          <a:ext cx="5179663" cy="5468819"/>
        </p:xfrm>
        <a:graphic>
          <a:graphicData uri="http://schemas.openxmlformats.org/presentationml/2006/ole">
            <p:oleObj spid="_x0000_s15467" name="Visio" r:id="rId3" imgW="3924444" imgH="4143204" progId="Visio.Drawing.15">
              <p:embed/>
            </p:oleObj>
          </a:graphicData>
        </a:graphic>
      </p:graphicFrame>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小程序首页页面</a:t>
            </a:r>
            <a:endParaRPr lang="zh-CN" alt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p:cNvPicPr/>
          <p:nvPr/>
        </p:nvPicPr>
        <p:blipFill>
          <a:blip r:embed="rId3" cstate="print"/>
          <a:srcRect/>
          <a:stretch>
            <a:fillRect/>
          </a:stretch>
        </p:blipFill>
        <p:spPr bwMode="auto">
          <a:xfrm>
            <a:off x="4339525" y="899016"/>
            <a:ext cx="3391425" cy="5718759"/>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物流公司详情界面图</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8"/>
          <p:cNvPicPr/>
          <p:nvPr/>
        </p:nvPicPr>
        <p:blipFill>
          <a:blip r:embed="rId3" cstate="print"/>
          <a:srcRect/>
          <a:stretch>
            <a:fillRect/>
          </a:stretch>
        </p:blipFill>
        <p:spPr bwMode="auto">
          <a:xfrm>
            <a:off x="4401518" y="907402"/>
            <a:ext cx="3444698" cy="5663879"/>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6358"/>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用户功能界面图</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p:nvPr/>
        </p:nvPicPr>
        <p:blipFill>
          <a:blip r:embed="rId3" cstate="print"/>
          <a:srcRect/>
          <a:stretch>
            <a:fillRect/>
          </a:stretch>
        </p:blipFill>
        <p:spPr bwMode="auto">
          <a:xfrm>
            <a:off x="4153546" y="783995"/>
            <a:ext cx="3593666" cy="5880276"/>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6358"/>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管理员功能界面图</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8" name="图片 7"/>
          <p:cNvPicPr/>
          <p:nvPr/>
        </p:nvPicPr>
        <p:blipFill>
          <a:blip r:embed="rId3" cstate="print"/>
          <a:srcRect/>
          <a:stretch>
            <a:fillRect/>
          </a:stretch>
        </p:blipFill>
        <p:spPr bwMode="auto">
          <a:xfrm>
            <a:off x="464949" y="864684"/>
            <a:ext cx="11476355" cy="5536116"/>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员工功能界面图</a:t>
            </a:r>
            <a:endParaRPr lang="zh-CN" sz="3200" dirty="0" smtClean="0">
              <a:solidFill>
                <a:schemeClr val="bg1"/>
              </a:solidFill>
              <a:latin typeface="黑体" panose="02010609060101010101" charset="-122"/>
              <a:ea typeface="黑体" panose="02010609060101010101" charset="-122"/>
            </a:endParaRP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p:nvPr/>
        </p:nvPicPr>
        <p:blipFill>
          <a:blip r:embed="rId3" cstate="print"/>
          <a:srcRect/>
          <a:stretch>
            <a:fillRect/>
          </a:stretch>
        </p:blipFill>
        <p:spPr bwMode="auto">
          <a:xfrm>
            <a:off x="257207" y="867000"/>
            <a:ext cx="11684097" cy="5580295"/>
          </a:xfrm>
          <a:prstGeom prst="rect">
            <a:avLst/>
          </a:prstGeom>
          <a:noFill/>
          <a:ln w="9525">
            <a:noFill/>
            <a:miter lim="800000"/>
            <a:headEnd/>
            <a:tailEnd/>
          </a:ln>
        </p:spPr>
      </p:pic>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1610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系统测试</a:t>
            </a:r>
            <a:endParaRPr kumimoji="0" lang="zh-CN"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3" name="矩形 22"/>
          <p:cNvSpPr/>
          <p:nvPr/>
        </p:nvSpPr>
        <p:spPr>
          <a:xfrm>
            <a:off x="257207" y="1371600"/>
            <a:ext cx="11015980" cy="2554545"/>
          </a:xfrm>
          <a:prstGeom prst="rect">
            <a:avLst/>
          </a:prstGeom>
        </p:spPr>
        <p:txBody>
          <a:bodyPr wrap="square">
            <a:spAutoFit/>
          </a:bodyPr>
          <a:lstStyle/>
          <a:p>
            <a:r>
              <a:rPr lang="zh-CN" altLang="zh-CN" sz="2000" dirty="0" smtClean="0"/>
              <a:t>由于互联网和现代科学技术的发展，目前很多行业都尝试使用网络技术进行企业信息管理。一个系统软件的安全品质是要严格管控的，一定要做到最好，最大限度的减少系统运行问题，让更多的用户能够接受并使用它，从而获得更多的宣传和推广。因此，在完成系统开发后，必须对系统进行大量的单元测试和系统测试，以保证其稳定性和可用性，以及是否能够满足用户的要求。</a:t>
            </a:r>
          </a:p>
          <a:p>
            <a:r>
              <a:rPr lang="zh-CN" altLang="zh-CN" sz="2000" dirty="0" smtClean="0"/>
              <a:t>软件测试是软件开发过程中必不可少的一部分，它不仅包括代码结构检查，而且还必须按照规定的标准原则，系统地、严谨地验证和确认软件的各个方面和各种情况。系统测试的目的是通过实际生产运行环境，检验在完整的系统配置下各个功能模块是否达到设计说明书中的要求，及时发现问题，并交由开发人员进行修正，保证系统安全稳定的运行。</a:t>
            </a:r>
            <a:endParaRPr lang="zh-CN" altLang="zh-CN" sz="20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4775"/>
          </a:xfrm>
          <a:prstGeom prst="rect">
            <a:avLst/>
          </a:prstGeom>
          <a:noFill/>
        </p:spPr>
        <p:txBody>
          <a:bodyPr wrap="square" rtlCol="0">
            <a:spAutoFit/>
          </a:bodyPr>
          <a:lstStyle/>
          <a:p>
            <a:pPr>
              <a:defRPr/>
            </a:pPr>
            <a:r>
              <a:rPr lang="zh-CN" altLang="en-US" sz="3200" kern="0" dirty="0" smtClean="0">
                <a:solidFill>
                  <a:schemeClr val="bg1"/>
                </a:solidFill>
                <a:latin typeface="黑体" panose="02010609060101010101" charset="-122"/>
                <a:ea typeface="黑体" panose="02010609060101010101" charset="-122"/>
              </a:rPr>
              <a:t>结  论</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0" name="文本框 99"/>
          <p:cNvSpPr txBox="1"/>
          <p:nvPr/>
        </p:nvSpPr>
        <p:spPr>
          <a:xfrm>
            <a:off x="257207" y="684076"/>
            <a:ext cx="11064240" cy="2862322"/>
          </a:xfrm>
          <a:prstGeom prst="rect">
            <a:avLst/>
          </a:prstGeom>
          <a:noFill/>
          <a:ln w="9525">
            <a:noFill/>
          </a:ln>
        </p:spPr>
        <p:txBody>
          <a:bodyPr wrap="square">
            <a:spAutoFit/>
          </a:bodyPr>
          <a:lstStyle/>
          <a:p>
            <a:r>
              <a:rPr lang="en-US" sz="2000" dirty="0" smtClean="0"/>
              <a:t> </a:t>
            </a:r>
            <a:endParaRPr lang="zh-CN" altLang="en-US" sz="2000" dirty="0" smtClean="0"/>
          </a:p>
          <a:p>
            <a:r>
              <a:rPr lang="zh-CN" altLang="zh-CN" sz="2000" dirty="0" smtClean="0"/>
              <a:t>本文设计实现了一个小程序的物流管理系统，该系统以</a:t>
            </a:r>
            <a:r>
              <a:rPr lang="en-US" altLang="zh-CN" sz="2000" dirty="0" smtClean="0"/>
              <a:t>IDEA</a:t>
            </a:r>
            <a:r>
              <a:rPr lang="zh-CN" altLang="zh-CN" sz="2000" dirty="0" smtClean="0"/>
              <a:t>作为</a:t>
            </a:r>
            <a:r>
              <a:rPr lang="en-US" altLang="zh-CN" sz="2000" dirty="0" smtClean="0"/>
              <a:t>Java</a:t>
            </a:r>
            <a:r>
              <a:rPr lang="zh-CN" altLang="zh-CN" sz="2000" dirty="0" smtClean="0"/>
              <a:t>项目开发工具，使用</a:t>
            </a:r>
            <a:r>
              <a:rPr lang="en-US" altLang="zh-CN" sz="2000" dirty="0" err="1" smtClean="0"/>
              <a:t>springboot</a:t>
            </a:r>
            <a:r>
              <a:rPr lang="zh-CN" altLang="zh-CN" sz="2000" dirty="0" smtClean="0"/>
              <a:t>后端框架，</a:t>
            </a:r>
            <a:r>
              <a:rPr lang="en-US" altLang="zh-CN" sz="2000" dirty="0" err="1" smtClean="0"/>
              <a:t>MySQL</a:t>
            </a:r>
            <a:r>
              <a:rPr lang="zh-CN" altLang="zh-CN" sz="2000" dirty="0" smtClean="0"/>
              <a:t>为数据库。本系统主要分为管理员、用户和员工三大功能模块：主要包括个人中心、用户管理、员工管理、部门管理、物品分类管理、物流公司管理、物流信息管理、配送信息管理、运输信息管理、装卸搬运管理、仓储信息管理、系统管理等功能。</a:t>
            </a:r>
          </a:p>
          <a:p>
            <a:r>
              <a:rPr lang="zh-CN" altLang="zh-CN" sz="2000" dirty="0" smtClean="0"/>
              <a:t>应用本系统，有利于系统信息管理模式上实现科学化的管理和信息化的经营。该系统所包含的功能基本满足物流行业的需求。因开发时间和本人知识储备及能力等因素的限制，使得系统可能存在一定的缺陷，我们需要对系统进行反复地测试，改进不足之处，不断的进行更新迭代，使其能够拥有更大的市场。</a:t>
            </a:r>
            <a:endParaRPr lang="zh-CN" altLang="zh-CN" sz="20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0051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参考文献</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257207" y="684076"/>
            <a:ext cx="11520487" cy="4154984"/>
          </a:xfrm>
          <a:prstGeom prst="rect">
            <a:avLst/>
          </a:prstGeom>
        </p:spPr>
        <p:txBody>
          <a:bodyPr wrap="square">
            <a:spAutoFit/>
          </a:bodyPr>
          <a:lstStyle/>
          <a:p>
            <a:r>
              <a:rPr lang="en-US" altLang="zh-CN" sz="1600" dirty="0" smtClean="0"/>
              <a:t>[1</a:t>
            </a:r>
            <a:r>
              <a:rPr lang="en-US" altLang="zh-CN" sz="1600" dirty="0" smtClean="0"/>
              <a:t>]</a:t>
            </a:r>
            <a:r>
              <a:rPr lang="zh-CN" altLang="zh-CN" sz="1600" dirty="0" smtClean="0"/>
              <a:t>张孝祥</a:t>
            </a:r>
            <a:r>
              <a:rPr lang="zh-CN" altLang="zh-CN" sz="1600" dirty="0" smtClean="0"/>
              <a:t>，</a:t>
            </a:r>
            <a:r>
              <a:rPr lang="en-US" altLang="zh-CN" sz="1600" dirty="0" smtClean="0"/>
              <a:t>Java </a:t>
            </a:r>
            <a:r>
              <a:rPr lang="zh-CN" altLang="zh-CN" sz="1600" dirty="0" smtClean="0"/>
              <a:t>就业培训教程</a:t>
            </a:r>
            <a:r>
              <a:rPr lang="en-US" altLang="zh-CN" sz="1600" dirty="0" smtClean="0"/>
              <a:t>(</a:t>
            </a:r>
            <a:r>
              <a:rPr lang="zh-CN" altLang="zh-CN" sz="1600" dirty="0" smtClean="0"/>
              <a:t>附盘</a:t>
            </a:r>
            <a:r>
              <a:rPr lang="en-US" altLang="zh-CN" sz="1600" dirty="0" smtClean="0"/>
              <a:t>)</a:t>
            </a:r>
            <a:r>
              <a:rPr lang="zh-CN" altLang="zh-CN" sz="1600" dirty="0" smtClean="0"/>
              <a:t>，清华大学，</a:t>
            </a:r>
            <a:r>
              <a:rPr lang="en-US" altLang="zh-CN" sz="1600" dirty="0" smtClean="0"/>
              <a:t>(2019-07)</a:t>
            </a:r>
            <a:endParaRPr lang="zh-CN" altLang="zh-CN" sz="1600" dirty="0" smtClean="0"/>
          </a:p>
          <a:p>
            <a:r>
              <a:rPr lang="en-US" altLang="zh-CN" sz="1600" dirty="0" smtClean="0"/>
              <a:t>[2</a:t>
            </a:r>
            <a:r>
              <a:rPr lang="en-US" altLang="zh-CN" sz="1600" dirty="0" smtClean="0"/>
              <a:t>]</a:t>
            </a:r>
            <a:r>
              <a:rPr lang="zh-CN" altLang="zh-CN" sz="1600" dirty="0" smtClean="0"/>
              <a:t>黄</a:t>
            </a:r>
            <a:r>
              <a:rPr lang="zh-CN" altLang="zh-CN" sz="1600" dirty="0" smtClean="0"/>
              <a:t>俊</a:t>
            </a:r>
            <a:r>
              <a:rPr lang="en-US" altLang="zh-CN" sz="1600" dirty="0" smtClean="0"/>
              <a:t>.Java</a:t>
            </a:r>
            <a:r>
              <a:rPr lang="zh-CN" altLang="zh-CN" sz="1600" dirty="0" smtClean="0"/>
              <a:t>程序设计与应用开发</a:t>
            </a:r>
            <a:r>
              <a:rPr lang="en-US" altLang="zh-CN" sz="1600" dirty="0" smtClean="0"/>
              <a:t>.</a:t>
            </a:r>
            <a:r>
              <a:rPr lang="zh-CN" altLang="zh-CN" sz="1600" dirty="0" smtClean="0"/>
              <a:t>第二版</a:t>
            </a:r>
            <a:r>
              <a:rPr lang="en-US" altLang="zh-CN" sz="1600" dirty="0" smtClean="0"/>
              <a:t>.</a:t>
            </a:r>
            <a:r>
              <a:rPr lang="zh-CN" altLang="zh-CN" sz="1600" dirty="0" smtClean="0"/>
              <a:t>机械工业出版社</a:t>
            </a:r>
            <a:r>
              <a:rPr lang="en-US" altLang="zh-CN" sz="1600" dirty="0" smtClean="0"/>
              <a:t>.2019</a:t>
            </a:r>
            <a:endParaRPr lang="zh-CN" altLang="zh-CN" sz="1600" dirty="0" smtClean="0"/>
          </a:p>
          <a:p>
            <a:r>
              <a:rPr lang="en-US" altLang="zh-CN" sz="1600" dirty="0" smtClean="0"/>
              <a:t>[</a:t>
            </a:r>
            <a:r>
              <a:rPr lang="en-US" altLang="zh-CN" sz="1600" dirty="0" smtClean="0"/>
              <a:t>3]</a:t>
            </a:r>
            <a:r>
              <a:rPr lang="en-US" altLang="zh-CN" sz="1600" dirty="0" err="1" smtClean="0"/>
              <a:t>Metsker</a:t>
            </a:r>
            <a:r>
              <a:rPr lang="en-US" altLang="zh-CN" sz="1600" dirty="0" smtClean="0"/>
              <a:t> </a:t>
            </a:r>
            <a:r>
              <a:rPr lang="en-US" altLang="zh-CN" sz="1600" dirty="0" smtClean="0"/>
              <a:t>S J. Java</a:t>
            </a:r>
            <a:r>
              <a:rPr lang="zh-CN" altLang="zh-CN" sz="1600" dirty="0" smtClean="0"/>
              <a:t>框架设计</a:t>
            </a:r>
            <a:r>
              <a:rPr lang="en-US" altLang="zh-CN" sz="1600" dirty="0" smtClean="0"/>
              <a:t>.</a:t>
            </a:r>
            <a:r>
              <a:rPr lang="zh-CN" altLang="zh-CN" sz="1600" dirty="0" smtClean="0"/>
              <a:t>第一版</a:t>
            </a:r>
            <a:r>
              <a:rPr lang="en-US" altLang="zh-CN" sz="1600" dirty="0" smtClean="0"/>
              <a:t>.</a:t>
            </a:r>
            <a:r>
              <a:rPr lang="zh-CN" altLang="zh-CN" sz="1600" dirty="0" smtClean="0"/>
              <a:t>电子工业出版社</a:t>
            </a:r>
            <a:r>
              <a:rPr lang="en-US" altLang="zh-CN" sz="1600" dirty="0" smtClean="0"/>
              <a:t>.2021</a:t>
            </a:r>
            <a:endParaRPr lang="zh-CN" altLang="zh-CN" sz="1600" dirty="0" smtClean="0"/>
          </a:p>
          <a:p>
            <a:r>
              <a:rPr lang="en-US" altLang="zh-CN" sz="1600" dirty="0" smtClean="0"/>
              <a:t>[4</a:t>
            </a:r>
            <a:r>
              <a:rPr lang="en-US" altLang="zh-CN" sz="1600" dirty="0" smtClean="0"/>
              <a:t>]</a:t>
            </a:r>
            <a:r>
              <a:rPr lang="zh-CN" altLang="zh-CN" sz="1600" dirty="0" smtClean="0"/>
              <a:t>王</a:t>
            </a:r>
            <a:r>
              <a:rPr lang="zh-CN" altLang="zh-CN" sz="1600" dirty="0" smtClean="0"/>
              <a:t>云，朱卓伦，黎达桦</a:t>
            </a:r>
            <a:r>
              <a:rPr lang="en-US" altLang="zh-CN" sz="1600" dirty="0" smtClean="0"/>
              <a:t>.</a:t>
            </a:r>
            <a:r>
              <a:rPr lang="en-US" altLang="zh-CN" sz="1600" dirty="0" err="1" smtClean="0">
                <a:hlinkClick r:id="rId3"/>
              </a:rPr>
              <a:t>基于SpringBoot技术的某官网系统设计与实现</a:t>
            </a:r>
            <a:r>
              <a:rPr lang="en-US" altLang="zh-CN" sz="1600" dirty="0" smtClean="0"/>
              <a:t> [J] 2021,</a:t>
            </a:r>
            <a:r>
              <a:rPr lang="zh-CN" altLang="zh-CN" sz="1600" dirty="0" smtClean="0"/>
              <a:t>第</a:t>
            </a:r>
            <a:r>
              <a:rPr lang="en-US" altLang="zh-CN" sz="1600" dirty="0" smtClean="0"/>
              <a:t>008</a:t>
            </a:r>
            <a:r>
              <a:rPr lang="zh-CN" altLang="zh-CN" sz="1600" dirty="0" smtClean="0"/>
              <a:t>期</a:t>
            </a:r>
          </a:p>
          <a:p>
            <a:r>
              <a:rPr lang="en-US" altLang="zh-CN" sz="1600" dirty="0" smtClean="0"/>
              <a:t>[</a:t>
            </a:r>
            <a:r>
              <a:rPr lang="en-US" altLang="zh-CN" sz="1600" dirty="0" smtClean="0"/>
              <a:t>5]</a:t>
            </a:r>
            <a:r>
              <a:rPr lang="en-US" altLang="zh-CN" sz="1600" dirty="0" err="1" smtClean="0"/>
              <a:t>Vivek</a:t>
            </a:r>
            <a:r>
              <a:rPr lang="en-US" altLang="zh-CN" sz="1600" dirty="0" smtClean="0"/>
              <a:t> </a:t>
            </a:r>
            <a:r>
              <a:rPr lang="en-US" altLang="zh-CN" sz="1600" dirty="0" smtClean="0"/>
              <a:t>Chopra.JSP</a:t>
            </a:r>
            <a:r>
              <a:rPr lang="zh-CN" altLang="zh-CN" sz="1600" dirty="0" smtClean="0"/>
              <a:t>高级程序设计，机械工业出版社，</a:t>
            </a:r>
            <a:r>
              <a:rPr lang="en-US" altLang="zh-CN" sz="1600" dirty="0" smtClean="0"/>
              <a:t>2021</a:t>
            </a:r>
            <a:endParaRPr lang="zh-CN" altLang="zh-CN" sz="1600" dirty="0" smtClean="0"/>
          </a:p>
          <a:p>
            <a:r>
              <a:rPr lang="en-US" altLang="zh-CN" sz="1600" dirty="0" smtClean="0"/>
              <a:t>[6</a:t>
            </a:r>
            <a:r>
              <a:rPr lang="en-US" altLang="zh-CN" sz="1600" dirty="0" smtClean="0"/>
              <a:t>]</a:t>
            </a:r>
            <a:r>
              <a:rPr lang="zh-CN" altLang="zh-CN" sz="1600" dirty="0" smtClean="0"/>
              <a:t>申</a:t>
            </a:r>
            <a:r>
              <a:rPr lang="zh-CN" altLang="zh-CN" sz="1600" dirty="0" smtClean="0"/>
              <a:t>吉红，廖学峰，余健</a:t>
            </a:r>
            <a:r>
              <a:rPr lang="en-US" altLang="zh-CN" sz="1600" dirty="0" smtClean="0"/>
              <a:t>.JSP</a:t>
            </a:r>
            <a:r>
              <a:rPr lang="zh-CN" altLang="zh-CN" sz="1600" dirty="0" smtClean="0"/>
              <a:t>课程设计案例精编</a:t>
            </a:r>
            <a:r>
              <a:rPr lang="en-US" altLang="zh-CN" sz="1600" dirty="0" smtClean="0"/>
              <a:t>.</a:t>
            </a:r>
            <a:r>
              <a:rPr lang="zh-CN" altLang="zh-CN" sz="1600" dirty="0" smtClean="0"/>
              <a:t>清华大学出版社，</a:t>
            </a:r>
            <a:r>
              <a:rPr lang="en-US" altLang="zh-CN" sz="1600" dirty="0" smtClean="0"/>
              <a:t>2019</a:t>
            </a:r>
            <a:endParaRPr lang="zh-CN" altLang="zh-CN" sz="1600" dirty="0" smtClean="0"/>
          </a:p>
          <a:p>
            <a:r>
              <a:rPr lang="en-US" altLang="zh-CN" sz="1600" dirty="0" smtClean="0"/>
              <a:t>[7</a:t>
            </a:r>
            <a:r>
              <a:rPr lang="en-US" altLang="zh-CN" sz="1600" dirty="0" smtClean="0"/>
              <a:t>]</a:t>
            </a:r>
            <a:r>
              <a:rPr lang="zh-CN" altLang="zh-CN" sz="1600" dirty="0" smtClean="0"/>
              <a:t>卢潇</a:t>
            </a:r>
            <a:r>
              <a:rPr lang="en-US" altLang="zh-CN" sz="1600" dirty="0" smtClean="0"/>
              <a:t>.</a:t>
            </a:r>
            <a:r>
              <a:rPr lang="zh-CN" altLang="zh-CN" sz="1600" dirty="0" smtClean="0"/>
              <a:t>软件工程</a:t>
            </a:r>
            <a:r>
              <a:rPr lang="en-US" altLang="zh-CN" sz="1600" dirty="0" smtClean="0"/>
              <a:t>.</a:t>
            </a:r>
            <a:r>
              <a:rPr lang="zh-CN" altLang="zh-CN" sz="1600" dirty="0" smtClean="0"/>
              <a:t>北京：清华大学出版社；北京交通大学出版社，</a:t>
            </a:r>
            <a:r>
              <a:rPr lang="en-US" altLang="zh-CN" sz="1600" dirty="0" smtClean="0"/>
              <a:t>2018</a:t>
            </a:r>
            <a:endParaRPr lang="zh-CN" altLang="zh-CN" sz="1600" dirty="0" smtClean="0"/>
          </a:p>
          <a:p>
            <a:r>
              <a:rPr lang="en-US" altLang="zh-CN" sz="1600" dirty="0" smtClean="0"/>
              <a:t>[8</a:t>
            </a:r>
            <a:r>
              <a:rPr lang="en-US" altLang="zh-CN" sz="1600" dirty="0" smtClean="0"/>
              <a:t>]</a:t>
            </a:r>
            <a:r>
              <a:rPr lang="zh-CN" altLang="zh-CN" sz="1600" dirty="0" smtClean="0"/>
              <a:t>萨</a:t>
            </a:r>
            <a:r>
              <a:rPr lang="zh-CN" altLang="zh-CN" sz="1600" dirty="0" smtClean="0"/>
              <a:t>师煊</a:t>
            </a:r>
            <a:r>
              <a:rPr lang="en-US" altLang="zh-CN" sz="1600" dirty="0" smtClean="0"/>
              <a:t>. </a:t>
            </a:r>
            <a:r>
              <a:rPr lang="zh-CN" altLang="zh-CN" sz="1600" dirty="0" smtClean="0"/>
              <a:t>王姗</a:t>
            </a:r>
            <a:r>
              <a:rPr lang="en-US" altLang="zh-CN" sz="1600" dirty="0" smtClean="0"/>
              <a:t>.</a:t>
            </a:r>
            <a:r>
              <a:rPr lang="zh-CN" altLang="zh-CN" sz="1600" dirty="0" smtClean="0"/>
              <a:t>数据库系统概论</a:t>
            </a:r>
            <a:r>
              <a:rPr lang="en-US" altLang="zh-CN" sz="1600" dirty="0" smtClean="0"/>
              <a:t>.</a:t>
            </a:r>
            <a:r>
              <a:rPr lang="zh-CN" altLang="zh-CN" sz="1600" dirty="0" smtClean="0"/>
              <a:t>北京：高等教育出版社，</a:t>
            </a:r>
            <a:r>
              <a:rPr lang="en-US" altLang="zh-CN" sz="1600" dirty="0" smtClean="0"/>
              <a:t>2020</a:t>
            </a:r>
            <a:endParaRPr lang="zh-CN" altLang="zh-CN" sz="1600" dirty="0" smtClean="0"/>
          </a:p>
          <a:p>
            <a:r>
              <a:rPr lang="en-US" altLang="zh-CN" sz="1600" dirty="0" smtClean="0"/>
              <a:t>[9</a:t>
            </a:r>
            <a:r>
              <a:rPr lang="en-US" altLang="zh-CN" sz="1600" dirty="0" smtClean="0"/>
              <a:t>]</a:t>
            </a:r>
            <a:r>
              <a:rPr lang="zh-CN" altLang="zh-CN" sz="1600" dirty="0" smtClean="0"/>
              <a:t>刘</a:t>
            </a:r>
            <a:r>
              <a:rPr lang="zh-CN" altLang="zh-CN" sz="1600" dirty="0" smtClean="0"/>
              <a:t>云龙</a:t>
            </a:r>
            <a:r>
              <a:rPr lang="en-US" altLang="zh-CN" sz="1600" dirty="0" smtClean="0"/>
              <a:t>. </a:t>
            </a:r>
            <a:r>
              <a:rPr lang="zh-CN" altLang="zh-CN" sz="1600" dirty="0" smtClean="0"/>
              <a:t>基于</a:t>
            </a:r>
            <a:r>
              <a:rPr lang="en-US" altLang="zh-CN" sz="1600" dirty="0" err="1" smtClean="0"/>
              <a:t>SpringBoot</a:t>
            </a:r>
            <a:r>
              <a:rPr lang="zh-CN" altLang="zh-CN" sz="1600" dirty="0" smtClean="0"/>
              <a:t>的电影院管理系统与实现</a:t>
            </a:r>
            <a:r>
              <a:rPr lang="en-US" altLang="zh-CN" sz="1600" dirty="0" smtClean="0"/>
              <a:t>[J].</a:t>
            </a:r>
            <a:r>
              <a:rPr lang="zh-CN" altLang="zh-CN" sz="1600" dirty="0" smtClean="0"/>
              <a:t>科技风</a:t>
            </a:r>
            <a:r>
              <a:rPr lang="en-US" altLang="zh-CN" sz="1600" dirty="0" smtClean="0"/>
              <a:t>, 2022</a:t>
            </a:r>
            <a:endParaRPr lang="zh-CN" altLang="zh-CN" sz="1600" dirty="0" smtClean="0"/>
          </a:p>
          <a:p>
            <a:r>
              <a:rPr lang="en-US" altLang="zh-CN" sz="1600" dirty="0" smtClean="0"/>
              <a:t>[10] </a:t>
            </a:r>
            <a:r>
              <a:rPr lang="en-US" altLang="zh-CN" sz="1600" dirty="0" err="1" smtClean="0"/>
              <a:t>PaulJPerrone</a:t>
            </a:r>
            <a:r>
              <a:rPr lang="en-US" altLang="zh-CN" sz="1600" dirty="0" smtClean="0"/>
              <a:t> </a:t>
            </a:r>
            <a:r>
              <a:rPr lang="en-US" altLang="zh-CN" sz="1600" dirty="0" err="1" smtClean="0"/>
              <a:t>etal</a:t>
            </a:r>
            <a:r>
              <a:rPr lang="zh-CN" altLang="zh-CN" sz="1600" dirty="0" smtClean="0"/>
              <a:t>，张志伟，谭郁松，张明杰</a:t>
            </a:r>
            <a:r>
              <a:rPr lang="en-US" altLang="zh-CN" sz="1600" dirty="0" smtClean="0"/>
              <a:t>.J2EE</a:t>
            </a:r>
            <a:r>
              <a:rPr lang="zh-CN" altLang="zh-CN" sz="1600" dirty="0" smtClean="0"/>
              <a:t>构建企业系统</a:t>
            </a:r>
            <a:r>
              <a:rPr lang="en-US" altLang="zh-CN" sz="1600" dirty="0" smtClean="0"/>
              <a:t>[M] .</a:t>
            </a:r>
            <a:r>
              <a:rPr lang="zh-CN" altLang="zh-CN" sz="1600" dirty="0" smtClean="0"/>
              <a:t>北京：清华大学出版社，</a:t>
            </a:r>
            <a:r>
              <a:rPr lang="en-US" altLang="zh-CN" sz="1600" dirty="0" smtClean="0"/>
              <a:t>2021</a:t>
            </a:r>
            <a:endParaRPr lang="zh-CN" altLang="zh-CN" sz="1600" dirty="0" smtClean="0"/>
          </a:p>
          <a:p>
            <a:r>
              <a:rPr lang="en-US" altLang="zh-CN" sz="1600" dirty="0" smtClean="0"/>
              <a:t>[11] 2022</a:t>
            </a:r>
            <a:r>
              <a:rPr lang="zh-CN" altLang="zh-CN" sz="1600" dirty="0" smtClean="0"/>
              <a:t>年中国在线电影购票市场及消费行为研究报告</a:t>
            </a:r>
            <a:r>
              <a:rPr lang="en-US" altLang="zh-CN" sz="1600" dirty="0" smtClean="0"/>
              <a:t>,2022</a:t>
            </a:r>
            <a:endParaRPr lang="zh-CN" altLang="zh-CN" sz="1600" dirty="0" smtClean="0"/>
          </a:p>
          <a:p>
            <a:r>
              <a:rPr lang="en-US" altLang="zh-CN" sz="1600" dirty="0" smtClean="0"/>
              <a:t>[12] Chuck </a:t>
            </a:r>
            <a:r>
              <a:rPr lang="en-US" altLang="zh-CN" sz="1600" dirty="0" err="1" smtClean="0"/>
              <a:t>Cavaness.Programming</a:t>
            </a:r>
            <a:r>
              <a:rPr lang="en-US" altLang="zh-CN" sz="1600" dirty="0" smtClean="0"/>
              <a:t> Jakarta Struts,2021</a:t>
            </a:r>
            <a:endParaRPr lang="zh-CN" altLang="zh-CN" sz="1600" dirty="0" smtClean="0"/>
          </a:p>
          <a:p>
            <a:r>
              <a:rPr lang="en-US" altLang="zh-CN" sz="1600" dirty="0" smtClean="0"/>
              <a:t>[13] Bruce </a:t>
            </a:r>
            <a:r>
              <a:rPr lang="en-US" altLang="zh-CN" sz="1600" dirty="0" err="1" smtClean="0"/>
              <a:t>Shive.Research</a:t>
            </a:r>
            <a:r>
              <a:rPr lang="en-US" altLang="zh-CN" sz="1600" dirty="0" smtClean="0"/>
              <a:t> Direction in Object-Oriented Programming,2022</a:t>
            </a:r>
            <a:endParaRPr lang="zh-CN" altLang="zh-CN" sz="1600" dirty="0" smtClean="0"/>
          </a:p>
          <a:p>
            <a:r>
              <a:rPr lang="en-US" altLang="zh-CN" sz="1600" dirty="0" smtClean="0"/>
              <a:t>[14] Miao </a:t>
            </a:r>
            <a:r>
              <a:rPr lang="en-US" altLang="zh-CN" sz="1600" dirty="0" err="1" smtClean="0"/>
              <a:t>H.K.McDermid</a:t>
            </a:r>
            <a:r>
              <a:rPr lang="en-US" altLang="zh-CN" sz="1600" dirty="0" smtClean="0"/>
              <a:t> </a:t>
            </a:r>
            <a:r>
              <a:rPr lang="en-US" altLang="zh-CN" sz="1600" dirty="0" err="1" smtClean="0"/>
              <a:t>J.A.andTony</a:t>
            </a:r>
            <a:r>
              <a:rPr lang="en-US" altLang="zh-CN" sz="1600" dirty="0" smtClean="0"/>
              <a:t> </a:t>
            </a:r>
            <a:r>
              <a:rPr lang="en-US" altLang="zh-CN" sz="1600" dirty="0" err="1" smtClean="0"/>
              <a:t>Ian,Proving</a:t>
            </a:r>
            <a:r>
              <a:rPr lang="en-US" altLang="zh-CN" sz="1600" dirty="0" smtClean="0"/>
              <a:t> the existence of the initial state in Z </a:t>
            </a:r>
            <a:r>
              <a:rPr lang="en-US" altLang="zh-CN" sz="1600" dirty="0" err="1" smtClean="0"/>
              <a:t>specification,Chinese</a:t>
            </a:r>
            <a:r>
              <a:rPr lang="en-US" altLang="zh-CN" sz="1600" dirty="0" smtClean="0"/>
              <a:t> Journal of Advanced Software Research,2018</a:t>
            </a:r>
            <a:endParaRPr lang="zh-CN" altLang="zh-CN" sz="1600" dirty="0" smtClean="0"/>
          </a:p>
          <a:p>
            <a:r>
              <a:rPr lang="en-US" altLang="zh-CN" sz="1600" dirty="0" smtClean="0"/>
              <a:t>[15] Bruce </a:t>
            </a:r>
            <a:r>
              <a:rPr lang="en-US" altLang="zh-CN" sz="1600" dirty="0" err="1" smtClean="0"/>
              <a:t>Eckel.Thinking</a:t>
            </a:r>
            <a:r>
              <a:rPr lang="en-US" altLang="zh-CN" sz="1600" dirty="0" smtClean="0"/>
              <a:t> in </a:t>
            </a:r>
            <a:r>
              <a:rPr lang="en-US" altLang="zh-CN" sz="1600" dirty="0" err="1" smtClean="0"/>
              <a:t>Java.Addison</a:t>
            </a:r>
            <a:r>
              <a:rPr lang="en-US" altLang="zh-CN" sz="1600" dirty="0" smtClean="0"/>
              <a:t>-Wesley Professional.2021</a:t>
            </a:r>
            <a:endParaRPr lang="zh-CN" altLang="zh-CN" sz="16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149195" y="3301238"/>
            <a:ext cx="7879080" cy="1015663"/>
          </a:xfrm>
          <a:prstGeom prst="rect">
            <a:avLst/>
          </a:prstGeom>
        </p:spPr>
        <p:txBody>
          <a:bodyPr wrap="none">
            <a:spAutoFit/>
          </a:bodyPr>
          <a:lstStyle/>
          <a:p>
            <a:r>
              <a:rPr lang="zh-CN" altLang="en-US" sz="6000" b="1" dirty="0">
                <a:solidFill>
                  <a:schemeClr val="bg1"/>
                </a:solidFill>
              </a:rPr>
              <a:t>感谢</a:t>
            </a:r>
            <a:r>
              <a:rPr lang="zh-CN" altLang="en-US" sz="6000" b="1" dirty="0" smtClean="0">
                <a:solidFill>
                  <a:schemeClr val="bg1"/>
                </a:solidFill>
              </a:rPr>
              <a:t>各位老师</a:t>
            </a:r>
            <a:r>
              <a:rPr lang="zh-CN" altLang="en-US" sz="6000" b="1" dirty="0">
                <a:solidFill>
                  <a:schemeClr val="bg1"/>
                </a:solidFill>
              </a:rPr>
              <a:t>评判指导</a:t>
            </a:r>
          </a:p>
        </p:txBody>
      </p:sp>
      <p:sp>
        <p:nvSpPr>
          <p:cNvPr id="20" name="椭圆 19"/>
          <p:cNvSpPr/>
          <p:nvPr/>
        </p:nvSpPr>
        <p:spPr>
          <a:xfrm>
            <a:off x="5627539"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038127"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43635"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4979207" y="4378458"/>
            <a:ext cx="2215671" cy="646331"/>
          </a:xfrm>
          <a:prstGeom prst="rect">
            <a:avLst/>
          </a:prstGeom>
        </p:spPr>
        <p:txBody>
          <a:bodyPr wrap="none">
            <a:spAutoFit/>
          </a:bodyPr>
          <a:lstStyle/>
          <a:p>
            <a:pPr algn="ctr"/>
            <a:r>
              <a:rPr lang="zh-CN" altLang="en-US" dirty="0" smtClean="0">
                <a:solidFill>
                  <a:schemeClr val="bg1">
                    <a:lumMod val="95000"/>
                  </a:schemeClr>
                </a:solidFill>
                <a:latin typeface="+mj-ea"/>
                <a:ea typeface="+mj-ea"/>
              </a:rPr>
              <a:t>指导</a:t>
            </a:r>
            <a:r>
              <a:rPr lang="zh-CN" altLang="en-US" dirty="0">
                <a:solidFill>
                  <a:schemeClr val="bg1">
                    <a:lumMod val="95000"/>
                  </a:schemeClr>
                </a:solidFill>
                <a:latin typeface="+mj-ea"/>
                <a:ea typeface="+mj-ea"/>
              </a:rPr>
              <a:t>老师</a:t>
            </a:r>
            <a:r>
              <a:rPr lang="zh-CN" altLang="en-US" dirty="0" smtClean="0">
                <a:solidFill>
                  <a:schemeClr val="bg1">
                    <a:lumMod val="95000"/>
                  </a:schemeClr>
                </a:solidFill>
                <a:latin typeface="+mj-ea"/>
                <a:ea typeface="+mj-ea"/>
              </a:rPr>
              <a:t>：</a:t>
            </a:r>
            <a:r>
              <a:rPr lang="en-US" altLang="zh-CN" dirty="0" smtClean="0">
                <a:solidFill>
                  <a:schemeClr val="bg1">
                    <a:lumMod val="95000"/>
                  </a:schemeClr>
                </a:solidFill>
                <a:latin typeface="+mj-ea"/>
                <a:ea typeface="+mj-ea"/>
              </a:rPr>
              <a:t>PPT</a:t>
            </a:r>
            <a:r>
              <a:rPr lang="zh-CN" altLang="en-US" dirty="0" smtClean="0">
                <a:solidFill>
                  <a:schemeClr val="bg1">
                    <a:lumMod val="95000"/>
                  </a:schemeClr>
                </a:solidFill>
                <a:latin typeface="+mj-ea"/>
                <a:ea typeface="+mj-ea"/>
              </a:rPr>
              <a:t>熊猫</a:t>
            </a:r>
            <a:endParaRPr lang="en-US" altLang="zh-CN" dirty="0" smtClean="0">
              <a:solidFill>
                <a:schemeClr val="bg1">
                  <a:lumMod val="95000"/>
                </a:schemeClr>
              </a:solidFill>
              <a:latin typeface="+mj-ea"/>
              <a:ea typeface="+mj-ea"/>
            </a:endParaRPr>
          </a:p>
          <a:p>
            <a:pPr algn="ctr"/>
            <a:r>
              <a:rPr lang="zh-CN" altLang="en-US" dirty="0" smtClean="0">
                <a:solidFill>
                  <a:schemeClr val="bg1">
                    <a:lumMod val="95000"/>
                  </a:schemeClr>
                </a:solidFill>
                <a:latin typeface="+mj-ea"/>
                <a:ea typeface="+mj-ea"/>
              </a:rPr>
              <a:t>报告人：熊猫素材</a:t>
            </a:r>
            <a:endParaRPr lang="en-US" altLang="zh-CN" dirty="0">
              <a:solidFill>
                <a:schemeClr val="bg1">
                  <a:lumMod val="95000"/>
                </a:schemeClr>
              </a:solidFill>
              <a:latin typeface="+mj-ea"/>
              <a:ea typeface="+mj-ea"/>
            </a:endParaRPr>
          </a:p>
        </p:txBody>
      </p:sp>
      <p:grpSp>
        <p:nvGrpSpPr>
          <p:cNvPr id="25" name="组合 24"/>
          <p:cNvGrpSpPr/>
          <p:nvPr/>
        </p:nvGrpSpPr>
        <p:grpSpPr>
          <a:xfrm>
            <a:off x="4769529" y="541051"/>
            <a:ext cx="2638414" cy="2624498"/>
            <a:chOff x="4769529" y="541051"/>
            <a:chExt cx="2638414" cy="2624498"/>
          </a:xfrm>
        </p:grpSpPr>
        <p:grpSp>
          <p:nvGrpSpPr>
            <p:cNvPr id="26" name="Group 74"/>
            <p:cNvGrpSpPr>
              <a:grpSpLocks noChangeAspect="1"/>
            </p:cNvGrpSpPr>
            <p:nvPr/>
          </p:nvGrpSpPr>
          <p:grpSpPr bwMode="auto">
            <a:xfrm>
              <a:off x="4769529" y="541051"/>
              <a:ext cx="2638414" cy="2624498"/>
              <a:chOff x="5429" y="2125"/>
              <a:chExt cx="569" cy="566"/>
            </a:xfrm>
            <a:solidFill>
              <a:schemeClr val="bg1"/>
            </a:solidFill>
          </p:grpSpPr>
          <p:sp>
            <p:nvSpPr>
              <p:cNvPr id="28"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椭圆 26"/>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pull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3" name="矩形 2"/>
          <p:cNvSpPr/>
          <p:nvPr/>
        </p:nvSpPr>
        <p:spPr>
          <a:xfrm>
            <a:off x="4866469" y="0"/>
            <a:ext cx="7149638" cy="5012267"/>
          </a:xfrm>
          <a:prstGeom prst="rect">
            <a:avLst/>
          </a:prstGeom>
          <a:noFill/>
          <a:ln>
            <a:noFill/>
          </a:ln>
          <a:effectLst>
            <a:outerShdw blurRad="165100" sx="101000" sy="1010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rPr>
              <a:t>随着世界经济信息化、全球网络化的到来推动信息线上管理的飞速发展，为物流行业的改革起到关件作用。若想达到安全，快捷的目的，就需要拥有信息化的组织和管理模式，建立一套合理、畅通、高效的物流管理系统。当前的物流系统存在工作效率低下，人员和资源调配不充分的问题，基于信息化的物流系统目前还没有完善的系统机制。</a:t>
            </a:r>
          </a:p>
          <a:p>
            <a:r>
              <a:rPr lang="zh-CN" altLang="en-US" dirty="0" smtClean="0">
                <a:solidFill>
                  <a:schemeClr val="tx1"/>
                </a:solidFill>
              </a:rPr>
              <a:t>在此基础上，结合现有物流管理体系的特点，运用新技术，构建了以 </a:t>
            </a:r>
            <a:r>
              <a:rPr lang="en-US" altLang="zh-CN" dirty="0" err="1" smtClean="0">
                <a:solidFill>
                  <a:schemeClr val="tx1"/>
                </a:solidFill>
              </a:rPr>
              <a:t>springboot</a:t>
            </a:r>
            <a:r>
              <a:rPr lang="zh-CN" altLang="en-US" dirty="0" smtClean="0">
                <a:solidFill>
                  <a:schemeClr val="tx1"/>
                </a:solidFill>
              </a:rPr>
              <a:t>为基础的物流信息化管理体系。首先，以需求为依据，对目前传统物流管理基础业务进行了较为详尽的了解和分析。根据需求分析结果进行了系统的设计，并将其划分为管理员、用户和员工三种角色：主要功能包括个人中心、用户管理、员工管理、部门管理、物品分类管理、物流公司管理、物流信息管理、配送信息管理、运输信息管理、装卸搬运管理、仓储信息管理、系统管理等。使用目前市场主流的技术 </a:t>
            </a:r>
            <a:r>
              <a:rPr lang="en-US" altLang="zh-CN" dirty="0" err="1" smtClean="0">
                <a:solidFill>
                  <a:schemeClr val="tx1"/>
                </a:solidFill>
              </a:rPr>
              <a:t>Springboot</a:t>
            </a:r>
            <a:r>
              <a:rPr lang="zh-CN" altLang="en-US" dirty="0" smtClean="0">
                <a:solidFill>
                  <a:schemeClr val="tx1"/>
                </a:solidFill>
              </a:rPr>
              <a:t>框架和</a:t>
            </a:r>
            <a:r>
              <a:rPr lang="en-US" altLang="zh-CN" dirty="0" smtClean="0">
                <a:solidFill>
                  <a:schemeClr val="tx1"/>
                </a:solidFill>
              </a:rPr>
              <a:t>Maven</a:t>
            </a:r>
            <a:r>
              <a:rPr lang="zh-CN" altLang="en-US" dirty="0" smtClean="0">
                <a:solidFill>
                  <a:schemeClr val="tx1"/>
                </a:solidFill>
              </a:rPr>
              <a:t>进行项目构建，使用</a:t>
            </a:r>
            <a:r>
              <a:rPr lang="en-US" altLang="zh-CN" dirty="0" smtClean="0">
                <a:solidFill>
                  <a:schemeClr val="tx1"/>
                </a:solidFill>
              </a:rPr>
              <a:t>Java</a:t>
            </a:r>
            <a:r>
              <a:rPr lang="zh-CN" altLang="en-US" dirty="0" smtClean="0">
                <a:solidFill>
                  <a:schemeClr val="tx1"/>
                </a:solidFill>
              </a:rPr>
              <a:t>开发语言和</a:t>
            </a:r>
            <a:r>
              <a:rPr lang="en-US" altLang="zh-CN" dirty="0" err="1" smtClean="0">
                <a:solidFill>
                  <a:schemeClr val="tx1"/>
                </a:solidFill>
              </a:rPr>
              <a:t>MySQL</a:t>
            </a:r>
            <a:r>
              <a:rPr lang="zh-CN" altLang="en-US" dirty="0" smtClean="0">
                <a:solidFill>
                  <a:schemeClr val="tx1"/>
                </a:solidFill>
              </a:rPr>
              <a:t>数据库对系统进行高内聚低耦合的设计，最终完成了物流管理系统的实现。</a:t>
            </a:r>
          </a:p>
          <a:p>
            <a:r>
              <a:rPr lang="zh-CN" altLang="en-US" dirty="0" smtClean="0">
                <a:solidFill>
                  <a:schemeClr val="tx1"/>
                </a:solidFill>
              </a:rPr>
              <a:t>	  基于小程序的物流管理系统为当前传统物流管理提供了一个高效、便捷、信息化的解决方案、有效管控了物流的各个环节，这为后期物流管理系统的优化提供了新的方向。</a:t>
            </a:r>
            <a:endParaRPr lang="zh-CN" altLang="en-US" dirty="0">
              <a:solidFill>
                <a:schemeClr val="tx1"/>
              </a:solidFill>
              <a:latin typeface="宋体" panose="02010600030101010101" pitchFamily="2" charset="-122"/>
              <a:ea typeface="宋体" panose="02010600030101010101" pitchFamily="2" charset="-122"/>
              <a:cs typeface="宋体" panose="02010600030101010101" pitchFamily="2" charset="-122"/>
            </a:endParaRPr>
          </a:p>
        </p:txBody>
      </p:sp>
      <p:sp>
        <p:nvSpPr>
          <p:cNvPr id="5" name="矩形 4"/>
          <p:cNvSpPr/>
          <p:nvPr/>
        </p:nvSpPr>
        <p:spPr>
          <a:xfrm>
            <a:off x="4308475" y="5496560"/>
            <a:ext cx="4294505" cy="1106805"/>
          </a:xfrm>
          <a:prstGeom prst="rect">
            <a:avLst/>
          </a:prstGeom>
        </p:spPr>
        <p:txBody>
          <a:bodyPr wrap="square">
            <a:spAutoFit/>
          </a:bodyPr>
          <a:lstStyle/>
          <a:p>
            <a:r>
              <a:rPr lang="zh-CN" altLang="en-US" sz="6600" b="1" dirty="0"/>
              <a:t>摘     要</a:t>
            </a:r>
          </a:p>
        </p:txBody>
      </p:sp>
    </p:spTree>
  </p:cSld>
  <p:clrMapOvr>
    <a:masterClrMapping/>
  </p:clrMapOvr>
  <p:transition spd="med">
    <p:pull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研究背景</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3416320"/>
          </a:xfrm>
          <a:prstGeom prst="rect">
            <a:avLst/>
          </a:prstGeom>
        </p:spPr>
        <p:txBody>
          <a:bodyPr wrap="square">
            <a:spAutoFit/>
          </a:bodyPr>
          <a:lstStyle/>
          <a:p>
            <a:r>
              <a:rPr lang="zh-CN" altLang="zh-CN" dirty="0" smtClean="0"/>
              <a:t>现代物流管理是把物流的各个环节整合的一体化的综合线上管理模式。在规定的时间内以合理有效地安排并进行保存。</a:t>
            </a:r>
          </a:p>
          <a:p>
            <a:r>
              <a:rPr lang="zh-CN" altLang="zh-CN" dirty="0" smtClean="0"/>
              <a:t>随着计算机技术和网络技术的不断发展，线上管理成为一种新兴的管理方式。既带动了物流等相关产业链的发展，又加剧了行业间的竞争。在这种情况之下，更为高质量的物流服务质量能够获得大批人员群体的青睐，为自身进一步开拓市场奠定良好的基础。</a:t>
            </a:r>
          </a:p>
          <a:p>
            <a:r>
              <a:rPr lang="zh-CN" altLang="zh-CN" dirty="0" smtClean="0"/>
              <a:t>信息的传递在物流管理系统中是一个十分关键的环节。及时、准确的信息传输可以帮助企业及时发现、处理和解决问题。同时，对市场的要求做出迅速的反应，及时地发现并解决问题，使物流信息达到一个良性的循环。物流利用现代的信息技术和网络通讯技术，来构建一个信息化、协同化管理的物流管理体系。</a:t>
            </a:r>
          </a:p>
          <a:p>
            <a:r>
              <a:rPr lang="zh-CN" altLang="zh-CN" dirty="0" smtClean="0"/>
              <a:t>传统的物流管理必须进行信息化改造，这是一个不可避免的过程。这样既可以使企业内部资源得到合理的配置，又可以通过信息化管理平台，对物流所涉及的所有业务进行全面的跟踪和后续的过程控制。通过这个平台，物流管理系统用户可以共享每个环节和相关资源。因此，研究和开发一个基于小程序的信息化、一体化的物流管理系统具有重要的意义。</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课题研究的意义</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5006499"/>
          </a:xfrm>
          <a:prstGeom prst="rect">
            <a:avLst/>
          </a:prstGeom>
        </p:spPr>
        <p:txBody>
          <a:bodyPr wrap="square">
            <a:spAutoFit/>
          </a:bodyPr>
          <a:lstStyle/>
          <a:p>
            <a:pPr indent="266700" algn="just">
              <a:lnSpc>
                <a:spcPts val="2000"/>
              </a:lnSpc>
              <a:spcAft>
                <a:spcPts val="0"/>
              </a:spcAft>
            </a:pPr>
            <a:r>
              <a:rPr lang="zh-CN" altLang="zh-CN" kern="100" dirty="0" smtClean="0">
                <a:latin typeface="Times New Roman"/>
                <a:ea typeface="宋体"/>
                <a:cs typeface="Times New Roman"/>
              </a:rPr>
              <a:t>现代物流管理综合了多种技术，对物流管理系统的多个流程了实现整合。物流管理的范围从简单的存储、方便使用为需求提供高品质、定制化物流方案，实现物流信息系统化管理。物流管理系统能够帮助用户优化内部办理流程，规范用户办理流程，提高办理效率</a:t>
            </a:r>
            <a:r>
              <a:rPr lang="zh-CN" altLang="zh-CN" kern="100" dirty="0" smtClean="0">
                <a:latin typeface="Times New Roman"/>
                <a:ea typeface="宋体"/>
                <a:cs typeface="Times New Roman"/>
              </a:rPr>
              <a:t>。</a:t>
            </a:r>
            <a:endParaRPr lang="en-US" altLang="zh-CN" sz="1400" kern="100" dirty="0" smtClean="0">
              <a:latin typeface="Calibri"/>
              <a:ea typeface="宋体"/>
              <a:cs typeface="Times New Roman"/>
            </a:endParaRPr>
          </a:p>
          <a:p>
            <a:pPr algn="just">
              <a:lnSpc>
                <a:spcPts val="2000"/>
              </a:lnSpc>
              <a:spcAft>
                <a:spcPts val="0"/>
              </a:spcAft>
            </a:pPr>
            <a:r>
              <a:rPr lang="zh-CN" altLang="zh-CN" kern="100" dirty="0" smtClean="0">
                <a:latin typeface="Times New Roman"/>
                <a:ea typeface="宋体"/>
                <a:cs typeface="Times New Roman"/>
              </a:rPr>
              <a:t>一</a:t>
            </a:r>
            <a:r>
              <a:rPr lang="zh-CN" altLang="zh-CN" kern="100" dirty="0" smtClean="0">
                <a:latin typeface="Times New Roman"/>
                <a:ea typeface="宋体"/>
                <a:cs typeface="Times New Roman"/>
              </a:rPr>
              <a:t>、现代物流管理系统应用的意义如下：</a:t>
            </a:r>
            <a:r>
              <a:rPr lang="en-US" altLang="zh-CN" kern="100" dirty="0" smtClean="0">
                <a:latin typeface="Times New Roman"/>
                <a:ea typeface="宋体"/>
                <a:cs typeface="Times New Roman"/>
              </a:rPr>
              <a:t> </a:t>
            </a:r>
            <a:endParaRPr lang="zh-CN" altLang="zh-CN" sz="1400" kern="100" dirty="0" smtClean="0">
              <a:latin typeface="Calibri"/>
              <a:ea typeface="宋体"/>
              <a:cs typeface="Times New Roman"/>
            </a:endParaRPr>
          </a:p>
          <a:p>
            <a:pPr marL="342900" lvl="0" indent="-342900" algn="just">
              <a:lnSpc>
                <a:spcPts val="2000"/>
              </a:lnSpc>
              <a:spcAft>
                <a:spcPts val="0"/>
              </a:spcAft>
              <a:buSzPts val="1200"/>
              <a:buFont typeface="+mj-lt"/>
              <a:buAutoNum type="arabicPeriod"/>
              <a:tabLst>
                <a:tab pos="266700" algn="l"/>
              </a:tabLst>
            </a:pPr>
            <a:r>
              <a:rPr lang="zh-CN" altLang="zh-CN" kern="100" dirty="0" smtClean="0">
                <a:latin typeface="Times New Roman"/>
                <a:ea typeface="宋体"/>
                <a:cs typeface="Times New Roman"/>
              </a:rPr>
              <a:t>有利于节约物流管理的成本，高效利用资源。信息对现实的发展尤为重要，信息化水平的高低直接反映了物流的发展速度和规模。当物流管理过程得到信息化技术的支持，就能够对管理成本的因素进行分析计算，最终得到最优解，从而使整个物流的效益达到最大。</a:t>
            </a:r>
            <a:endParaRPr lang="zh-CN" altLang="zh-CN" sz="1400" kern="100" dirty="0" smtClean="0">
              <a:latin typeface="Calibri"/>
              <a:ea typeface="宋体"/>
              <a:cs typeface="Times New Roman"/>
            </a:endParaRPr>
          </a:p>
          <a:p>
            <a:pPr marL="342900" lvl="0" indent="-342900" algn="just">
              <a:lnSpc>
                <a:spcPts val="2000"/>
              </a:lnSpc>
              <a:spcAft>
                <a:spcPts val="0"/>
              </a:spcAft>
              <a:buSzPts val="1200"/>
              <a:buFont typeface="+mj-lt"/>
              <a:buAutoNum type="arabicPeriod"/>
              <a:tabLst>
                <a:tab pos="266700" algn="l"/>
              </a:tabLst>
            </a:pPr>
            <a:r>
              <a:rPr lang="zh-CN" altLang="zh-CN" kern="100" dirty="0" smtClean="0">
                <a:latin typeface="Times New Roman"/>
                <a:ea typeface="宋体"/>
                <a:cs typeface="Times New Roman"/>
              </a:rPr>
              <a:t>有利于提高物流管理的品质。</a:t>
            </a:r>
            <a:r>
              <a:rPr lang="zh-CN" altLang="zh-CN" kern="100" dirty="0" smtClean="0">
                <a:latin typeface="Calibri"/>
                <a:ea typeface="宋体"/>
                <a:cs typeface="宋体"/>
              </a:rPr>
              <a:t>信息化的</a:t>
            </a:r>
            <a:r>
              <a:rPr lang="en-US" altLang="zh-CN" kern="100" dirty="0" err="1" smtClean="0">
                <a:solidFill>
                  <a:srgbClr val="0563C1"/>
                </a:solidFill>
                <a:latin typeface="宋体"/>
                <a:ea typeface="宋体"/>
                <a:cs typeface="Times New Roman"/>
                <a:hlinkClick r:id="rId2" tooltip="物流系统"/>
              </a:rPr>
              <a:t>物流管理系统</a:t>
            </a:r>
            <a:r>
              <a:rPr lang="zh-CN" altLang="zh-CN" kern="100" dirty="0" smtClean="0">
                <a:latin typeface="Times New Roman"/>
                <a:ea typeface="宋体"/>
                <a:cs typeface="Times New Roman"/>
              </a:rPr>
              <a:t>是由多个分布式子系统组成的，各分布式子系统既可以完全独立运作，又有一定的联系。只有提高</a:t>
            </a:r>
            <a:r>
              <a:rPr lang="en-US" altLang="zh-CN" kern="100" dirty="0" err="1" smtClean="0">
                <a:solidFill>
                  <a:srgbClr val="0563C1"/>
                </a:solidFill>
                <a:latin typeface="宋体"/>
                <a:ea typeface="宋体"/>
                <a:cs typeface="Times New Roman"/>
                <a:hlinkClick r:id="rId2" tooltip="物流系统"/>
              </a:rPr>
              <a:t>物流管理系统</a:t>
            </a:r>
            <a:r>
              <a:rPr lang="zh-CN" altLang="zh-CN" kern="100" dirty="0" smtClean="0">
                <a:latin typeface="Times New Roman"/>
                <a:ea typeface="宋体"/>
                <a:cs typeface="Times New Roman"/>
              </a:rPr>
              <a:t>的各环节、各子系统的信息化水平，才能提高整个</a:t>
            </a:r>
            <a:r>
              <a:rPr lang="en-US" altLang="zh-CN" kern="100" dirty="0" err="1" smtClean="0">
                <a:solidFill>
                  <a:srgbClr val="0563C1"/>
                </a:solidFill>
                <a:latin typeface="宋体"/>
                <a:ea typeface="宋体"/>
                <a:cs typeface="Times New Roman"/>
                <a:hlinkClick r:id="rId2" tooltip="物流系统"/>
              </a:rPr>
              <a:t>物流管理系统</a:t>
            </a:r>
            <a:r>
              <a:rPr lang="zh-CN" altLang="zh-CN" kern="100" dirty="0" smtClean="0">
                <a:latin typeface="Times New Roman"/>
                <a:ea typeface="宋体"/>
                <a:cs typeface="Times New Roman"/>
              </a:rPr>
              <a:t>的运行效率。</a:t>
            </a:r>
            <a:endParaRPr lang="zh-CN" altLang="zh-CN" sz="1400" kern="100" dirty="0" smtClean="0">
              <a:latin typeface="Calibri"/>
              <a:ea typeface="宋体"/>
              <a:cs typeface="Times New Roman"/>
            </a:endParaRPr>
          </a:p>
          <a:p>
            <a:pPr marL="342900" lvl="0" indent="-342900" algn="just">
              <a:lnSpc>
                <a:spcPts val="2000"/>
              </a:lnSpc>
              <a:spcAft>
                <a:spcPts val="0"/>
              </a:spcAft>
              <a:buSzPts val="1200"/>
              <a:buFont typeface="+mj-lt"/>
              <a:buAutoNum type="arabicPeriod"/>
              <a:tabLst>
                <a:tab pos="266700" algn="l"/>
              </a:tabLst>
            </a:pPr>
            <a:r>
              <a:rPr lang="zh-CN" altLang="zh-CN" kern="100" dirty="0" smtClean="0">
                <a:latin typeface="Times New Roman"/>
                <a:ea typeface="宋体"/>
                <a:cs typeface="Times New Roman"/>
              </a:rPr>
              <a:t>有利于提升物流服务质量和用户体验</a:t>
            </a:r>
            <a:r>
              <a:rPr lang="en-US" altLang="zh-CN" kern="100" dirty="0" smtClean="0">
                <a:latin typeface="Times New Roman"/>
                <a:ea typeface="宋体"/>
                <a:cs typeface="Times New Roman"/>
              </a:rPr>
              <a:t> </a:t>
            </a:r>
            <a:r>
              <a:rPr lang="zh-CN" altLang="zh-CN" kern="100" dirty="0" smtClean="0">
                <a:latin typeface="Times New Roman"/>
                <a:ea typeface="宋体"/>
                <a:cs typeface="Times New Roman"/>
              </a:rPr>
              <a:t>。使用网络化智能分析技术后，可以实时的获取物流信息或用户需求等数据，对海量的数据进行过滤和分析，就能得到有价值的信息。这样，</a:t>
            </a:r>
            <a:r>
              <a:rPr lang="zh-CN" altLang="zh-CN" kern="100" dirty="0" smtClean="0">
                <a:latin typeface="Calibri"/>
                <a:ea typeface="宋体"/>
                <a:cs typeface="Times New Roman"/>
              </a:rPr>
              <a:t>用户</a:t>
            </a:r>
            <a:r>
              <a:rPr lang="zh-CN" altLang="zh-CN" kern="100" dirty="0" smtClean="0">
                <a:latin typeface="Times New Roman"/>
                <a:ea typeface="宋体"/>
                <a:cs typeface="Times New Roman"/>
              </a:rPr>
              <a:t>之间可以有更好的交互，同时，在一定条件下，可以实现部分数据的共享，从而提升服务质量和用户体验。</a:t>
            </a:r>
            <a:endParaRPr lang="zh-CN" altLang="zh-CN" sz="1400" kern="100" dirty="0" smtClean="0">
              <a:latin typeface="Calibri"/>
              <a:ea typeface="宋体"/>
              <a:cs typeface="Times New Roman"/>
            </a:endParaRPr>
          </a:p>
          <a:p>
            <a:pPr marL="342900" lvl="0" indent="-342900" algn="just">
              <a:lnSpc>
                <a:spcPts val="2000"/>
              </a:lnSpc>
              <a:spcAft>
                <a:spcPts val="0"/>
              </a:spcAft>
              <a:buFont typeface="+mj-ea"/>
              <a:buAutoNum type="ea1ChsPlain" startAt="2"/>
            </a:pPr>
            <a:r>
              <a:rPr lang="zh-CN" altLang="zh-CN" kern="100" dirty="0" smtClean="0">
                <a:latin typeface="Calibri"/>
                <a:ea typeface="宋体"/>
                <a:cs typeface="Times New Roman"/>
              </a:rPr>
              <a:t>现代</a:t>
            </a:r>
            <a:r>
              <a:rPr lang="en-US" altLang="zh-CN" kern="100" dirty="0" err="1" smtClean="0">
                <a:solidFill>
                  <a:srgbClr val="0563C1"/>
                </a:solidFill>
                <a:latin typeface="宋体"/>
                <a:ea typeface="宋体"/>
                <a:cs typeface="Times New Roman"/>
                <a:hlinkClick r:id="rId3" tooltip="物流管理信息系统"/>
              </a:rPr>
              <a:t>物流管理系统</a:t>
            </a:r>
            <a:r>
              <a:rPr lang="zh-CN" altLang="zh-CN" kern="100" dirty="0" smtClean="0">
                <a:latin typeface="Times New Roman"/>
                <a:ea typeface="宋体"/>
                <a:cs typeface="Times New Roman"/>
              </a:rPr>
              <a:t>本身的意义：在现代信息技术和物流的飞速发展下，先进的管理理念已经在一定程度上改变了传统的物流管理方式。由于现代信息技术的运用，使得原来的各个订购环节得到了有效的整合，物流的管理与服务得到了快速的发展。利用计算机、网络、</a:t>
            </a:r>
            <a:r>
              <a:rPr lang="en-US" altLang="zh-CN" kern="100" dirty="0" smtClean="0">
                <a:latin typeface="Times New Roman"/>
                <a:ea typeface="宋体"/>
                <a:cs typeface="Times New Roman"/>
              </a:rPr>
              <a:t> GPS</a:t>
            </a:r>
            <a:r>
              <a:rPr lang="zh-CN" altLang="zh-CN" kern="100" dirty="0" smtClean="0">
                <a:latin typeface="Times New Roman"/>
                <a:ea typeface="宋体"/>
                <a:cs typeface="Times New Roman"/>
              </a:rPr>
              <a:t>、和</a:t>
            </a:r>
            <a:r>
              <a:rPr lang="en-US" altLang="zh-CN" kern="100" dirty="0" smtClean="0">
                <a:latin typeface="Times New Roman"/>
                <a:ea typeface="宋体"/>
                <a:cs typeface="Times New Roman"/>
              </a:rPr>
              <a:t>GIS</a:t>
            </a:r>
            <a:r>
              <a:rPr lang="zh-CN" altLang="zh-CN" kern="100" dirty="0" smtClean="0">
                <a:latin typeface="Times New Roman"/>
                <a:ea typeface="宋体"/>
                <a:cs typeface="Times New Roman"/>
              </a:rPr>
              <a:t>技术，可以拥有信息化和高效的物流管理系统。现代物流要想达到全面的网络化、提高物流服务品质、降低物流成本，就必然需要信息化技术的加持。</a:t>
            </a:r>
            <a:endParaRPr lang="zh-CN" altLang="zh-CN" sz="1400" kern="100" dirty="0" smtClean="0">
              <a:latin typeface="Calibri"/>
              <a:ea typeface="宋体"/>
              <a:cs typeface="Times New Roman"/>
            </a:endParaRPr>
          </a:p>
          <a:p>
            <a:r>
              <a:rPr lang="zh-CN" altLang="zh-CN" kern="100" dirty="0" smtClean="0">
                <a:latin typeface="Times New Roman"/>
                <a:ea typeface="宋体"/>
                <a:cs typeface="Times New Roman"/>
              </a:rPr>
              <a:t>有大数据分析技术加持的物流管理系统可以对用户和市场需求进行海量数据收集，然后过滤出有用的信息，对这些信息进行分析整合，最终得出结论用以辅助决策层做出正确并具有前瞻性的战略规划。</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研究内容</a:t>
            </a:r>
            <a:endParaRPr lang="zh-CN" altLang="en-US" sz="320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2031325"/>
          </a:xfrm>
          <a:prstGeom prst="rect">
            <a:avLst/>
          </a:prstGeom>
        </p:spPr>
        <p:txBody>
          <a:bodyPr wrap="square">
            <a:spAutoFit/>
          </a:bodyPr>
          <a:lstStyle/>
          <a:p>
            <a:r>
              <a:rPr lang="zh-CN" altLang="zh-CN" dirty="0" smtClean="0"/>
              <a:t>本课题主要研究如何用信息化技术改善传统物流行业的经营和管理模式，简化物流管理的难度，根据物流管理实际业务需求，调研、分析和编写系统需求文档，设计编写符合企业需要的系统说明书，绘制数据库结构模型，完成系统功能模块开发。本物流管理系统的功能包括：</a:t>
            </a:r>
          </a:p>
          <a:p>
            <a:pPr lvl="0"/>
            <a:r>
              <a:rPr lang="zh-CN" altLang="zh-CN" dirty="0" smtClean="0"/>
              <a:t>管理员进入物流管理系统，可以对个人中心、用户管理、员工管理、部门管理、物品分类管理、物流公司管理、物流信息管理、配送信息管理、运输信息管理、装卸搬运管理、仓储信息管理、系统管理等功能进行管理。</a:t>
            </a:r>
          </a:p>
          <a:p>
            <a:pPr lvl="0"/>
            <a:r>
              <a:rPr lang="zh-CN" altLang="zh-CN" dirty="0" smtClean="0"/>
              <a:t>员工进入本系统可以对个人中心、配送信息管理、运输信息管理、装卸搬运管理、仓储信息管理等功能进行管理。</a:t>
            </a:r>
          </a:p>
          <a:p>
            <a:r>
              <a:rPr lang="zh-CN" altLang="zh-CN" dirty="0" smtClean="0"/>
              <a:t>用户登录进入</a:t>
            </a:r>
            <a:r>
              <a:rPr lang="en-US" altLang="zh-CN" dirty="0" smtClean="0"/>
              <a:t>app</a:t>
            </a:r>
            <a:r>
              <a:rPr lang="zh-CN" altLang="zh-CN" dirty="0" smtClean="0"/>
              <a:t>可以对个人中心、物流信息、配送信息、运输信息、装卸搬运、仓储信息等功能进行管理。</a:t>
            </a:r>
            <a:endParaRPr lang="zh-CN" altLang="zh-CN"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540" y="17780"/>
            <a:ext cx="4320540"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系统开发环境</a:t>
            </a:r>
            <a:r>
              <a:rPr kumimoji="0" sz="2000" b="0" i="0" u="none" strike="noStrike" kern="0" cap="none" spc="0" normalizeH="0" baseline="0" noProof="0" dirty="0">
                <a:ln>
                  <a:noFill/>
                </a:ln>
                <a:solidFill>
                  <a:schemeClr val="bg1"/>
                </a:solidFill>
                <a:effectLst/>
                <a:uLnTx/>
                <a:uFillTx/>
                <a:latin typeface="+mj-ea"/>
                <a:ea typeface="+mj-ea"/>
              </a:rPr>
              <a:t>  </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2"/>
          <a:srcRect l="3369" r="62965" b="26913"/>
          <a:stretch>
            <a:fillRect/>
          </a:stretch>
        </p:blipFill>
        <p:spPr>
          <a:xfrm>
            <a:off x="615642" y="1328288"/>
            <a:ext cx="3655294" cy="4463626"/>
          </a:xfrm>
          <a:prstGeom prst="rect">
            <a:avLst/>
          </a:prstGeom>
          <a:ln>
            <a:noFill/>
          </a:ln>
        </p:spPr>
      </p:pic>
      <p:pic>
        <p:nvPicPr>
          <p:cNvPr id="11" name="图片 10"/>
          <p:cNvPicPr>
            <a:picLocks noChangeAspect="1"/>
          </p:cNvPicPr>
          <p:nvPr/>
        </p:nvPicPr>
        <p:blipFill rotWithShape="1">
          <a:blip r:embed="rId3"/>
          <a:srcRect l="-2" r="66232" b="26913"/>
          <a:stretch>
            <a:fillRect/>
          </a:stretch>
        </p:blipFill>
        <p:spPr>
          <a:xfrm>
            <a:off x="4349985" y="1332070"/>
            <a:ext cx="3666523" cy="4463626"/>
          </a:xfrm>
          <a:prstGeom prst="rect">
            <a:avLst/>
          </a:prstGeom>
          <a:ln>
            <a:noFill/>
          </a:ln>
        </p:spPr>
      </p:pic>
      <p:pic>
        <p:nvPicPr>
          <p:cNvPr id="12" name="图片 11"/>
          <p:cNvPicPr>
            <a:picLocks noChangeAspect="1"/>
          </p:cNvPicPr>
          <p:nvPr/>
        </p:nvPicPr>
        <p:blipFill rotWithShape="1">
          <a:blip r:embed="rId4"/>
          <a:srcRect l="-2" r="66725" b="26913"/>
          <a:stretch>
            <a:fillRect/>
          </a:stretch>
        </p:blipFill>
        <p:spPr>
          <a:xfrm>
            <a:off x="8084328" y="1332070"/>
            <a:ext cx="3612964" cy="4463626"/>
          </a:xfrm>
          <a:prstGeom prst="rect">
            <a:avLst/>
          </a:prstGeom>
          <a:ln>
            <a:noFill/>
          </a:ln>
        </p:spPr>
      </p:pic>
      <p:sp>
        <p:nvSpPr>
          <p:cNvPr id="4" name="矩形 3"/>
          <p:cNvSpPr/>
          <p:nvPr/>
        </p:nvSpPr>
        <p:spPr>
          <a:xfrm>
            <a:off x="615642"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49985"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084328" y="1328289"/>
            <a:ext cx="361296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08200" y="1600185"/>
            <a:ext cx="2149563" cy="461665"/>
          </a:xfrm>
          <a:prstGeom prst="rect">
            <a:avLst/>
          </a:prstGeom>
        </p:spPr>
        <p:txBody>
          <a:bodyPr wrap="none">
            <a:spAutoFit/>
          </a:bodyPr>
          <a:lstStyle/>
          <a:p>
            <a:r>
              <a:rPr lang="en-US" altLang="zh-CN" sz="2400" b="1" dirty="0" smtClean="0">
                <a:solidFill>
                  <a:schemeClr val="bg1"/>
                </a:solidFill>
              </a:rPr>
              <a:t>JAVA</a:t>
            </a:r>
            <a:r>
              <a:rPr lang="zh-CN" altLang="en-US" sz="2400" b="1" dirty="0" smtClean="0">
                <a:solidFill>
                  <a:schemeClr val="bg1"/>
                </a:solidFill>
              </a:rPr>
              <a:t>语言简介</a:t>
            </a:r>
            <a:endParaRPr lang="en-US" altLang="zh-CN" sz="2400" kern="0" dirty="0">
              <a:solidFill>
                <a:schemeClr val="bg1"/>
              </a:solidFill>
              <a:latin typeface="Segoe UI Light" panose="020B0502040204020203" charset="0"/>
              <a:cs typeface="Segoe UI Light" panose="020B0502040204020203" charset="0"/>
            </a:endParaRPr>
          </a:p>
        </p:txBody>
      </p:sp>
      <p:sp>
        <p:nvSpPr>
          <p:cNvPr id="16" name="矩形 15"/>
          <p:cNvSpPr/>
          <p:nvPr/>
        </p:nvSpPr>
        <p:spPr>
          <a:xfrm>
            <a:off x="4551734" y="1600185"/>
            <a:ext cx="2132315" cy="461665"/>
          </a:xfrm>
          <a:prstGeom prst="rect">
            <a:avLst/>
          </a:prstGeom>
        </p:spPr>
        <p:txBody>
          <a:bodyPr wrap="none">
            <a:spAutoFit/>
          </a:bodyPr>
          <a:lstStyle/>
          <a:p>
            <a:r>
              <a:rPr lang="en-US" altLang="zh-CN" sz="2400" b="1" dirty="0" err="1" smtClean="0">
                <a:solidFill>
                  <a:schemeClr val="bg1"/>
                </a:solidFill>
              </a:rPr>
              <a:t>MySQL</a:t>
            </a:r>
            <a:r>
              <a:rPr lang="zh-CN" altLang="en-US" sz="2400" b="1" dirty="0" smtClean="0">
                <a:solidFill>
                  <a:schemeClr val="bg1"/>
                </a:solidFill>
              </a:rPr>
              <a:t>数据库</a:t>
            </a:r>
            <a:endParaRPr lang="zh-CN" altLang="en-US" sz="2400" b="1" dirty="0">
              <a:solidFill>
                <a:schemeClr val="bg1"/>
              </a:solidFill>
            </a:endParaRPr>
          </a:p>
        </p:txBody>
      </p:sp>
      <p:sp>
        <p:nvSpPr>
          <p:cNvPr id="19" name="矩形 18"/>
          <p:cNvSpPr/>
          <p:nvPr/>
        </p:nvSpPr>
        <p:spPr>
          <a:xfrm>
            <a:off x="8478207" y="1600185"/>
            <a:ext cx="3145028" cy="461665"/>
          </a:xfrm>
          <a:prstGeom prst="rect">
            <a:avLst/>
          </a:prstGeom>
        </p:spPr>
        <p:txBody>
          <a:bodyPr wrap="none">
            <a:spAutoFit/>
          </a:bodyPr>
          <a:lstStyle/>
          <a:p>
            <a:r>
              <a:rPr lang="en-US" altLang="zh-CN" sz="2400" b="1" dirty="0" smtClean="0">
                <a:solidFill>
                  <a:schemeClr val="bg1"/>
                </a:solidFill>
              </a:rPr>
              <a:t>Spring Boot</a:t>
            </a:r>
            <a:r>
              <a:rPr lang="zh-CN" altLang="en-US" sz="2400" b="1" dirty="0" smtClean="0">
                <a:solidFill>
                  <a:schemeClr val="bg1"/>
                </a:solidFill>
              </a:rPr>
              <a:t>框架简介</a:t>
            </a:r>
            <a:endParaRPr lang="zh-CN" altLang="en-US" sz="2400" b="1" dirty="0">
              <a:solidFill>
                <a:schemeClr val="bg1"/>
              </a:solidFill>
            </a:endParaRP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909140" y="17961"/>
            <a:ext cx="3418173" cy="584775"/>
          </a:xfrm>
          <a:prstGeom prst="rect">
            <a:avLst/>
          </a:prstGeom>
          <a:noFill/>
        </p:spPr>
        <p:txBody>
          <a:bodyPr wrap="square" rtlCol="0">
            <a:spAutoFit/>
          </a:bodyPr>
          <a:lstStyle/>
          <a:p>
            <a:pPr>
              <a:defRPr/>
            </a:pPr>
            <a:r>
              <a:rPr lang="en-US" sz="3200" kern="0" dirty="0" smtClean="0">
                <a:solidFill>
                  <a:schemeClr val="bg1"/>
                </a:solidFill>
                <a:latin typeface="黑体" panose="02010609060101010101" charset="-122"/>
                <a:ea typeface="黑体" panose="02010609060101010101" charset="-122"/>
                <a:cs typeface="黑体" panose="02010609060101010101" charset="-122"/>
              </a:rPr>
              <a:t> </a:t>
            </a:r>
            <a:r>
              <a:rPr lang="en-US" sz="3200" kern="0" dirty="0" smtClean="0">
                <a:solidFill>
                  <a:schemeClr val="bg1"/>
                </a:solidFill>
                <a:latin typeface="黑体" panose="02010609060101010101" charset="-122"/>
                <a:ea typeface="黑体" panose="02010609060101010101" charset="-122"/>
                <a:cs typeface="黑体" panose="02010609060101010101" charset="-122"/>
              </a:rPr>
              <a:t>JAVA</a:t>
            </a:r>
            <a:r>
              <a:rPr lang="zh-CN" altLang="en-US" sz="3200" kern="0" dirty="0" smtClean="0">
                <a:solidFill>
                  <a:schemeClr val="bg1"/>
                </a:solidFill>
                <a:latin typeface="黑体" panose="02010609060101010101" charset="-122"/>
                <a:ea typeface="黑体" panose="02010609060101010101" charset="-122"/>
                <a:cs typeface="黑体" panose="02010609060101010101" charset="-122"/>
              </a:rPr>
              <a:t>语言简介</a:t>
            </a:r>
            <a:endParaRPr kumimoji="0" sz="3200" b="0" i="0" kern="0" cap="none" spc="0" normalizeH="0" baseline="0" noProof="0" dirty="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695325" y="4344996"/>
            <a:ext cx="5753601" cy="1963554"/>
          </a:xfrm>
          <a:prstGeom prst="rect">
            <a:avLst/>
          </a:prstGeom>
          <a:solidFill>
            <a:schemeClr val="bg1">
              <a:lumMod val="95000"/>
            </a:schemeClr>
          </a:solidFill>
          <a:ln>
            <a:noFill/>
          </a:ln>
          <a:effectLst>
            <a:outerShdw blurRad="889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 name="图片 9"/>
          <p:cNvPicPr>
            <a:picLocks noChangeAspect="1"/>
          </p:cNvPicPr>
          <p:nvPr/>
        </p:nvPicPr>
        <p:blipFill rotWithShape="1">
          <a:blip r:embed="rId3"/>
          <a:srcRect t="154" r="43473" b="26913"/>
          <a:stretch>
            <a:fillRect/>
          </a:stretch>
        </p:blipFill>
        <p:spPr>
          <a:xfrm>
            <a:off x="695325" y="914581"/>
            <a:ext cx="5753601" cy="4175746"/>
          </a:xfrm>
          <a:prstGeom prst="rect">
            <a:avLst/>
          </a:prstGeom>
          <a:solidFill>
            <a:schemeClr val="bg1">
              <a:lumMod val="95000"/>
            </a:schemeClr>
          </a:solidFill>
          <a:ln>
            <a:noFill/>
          </a:ln>
          <a:effectLst>
            <a:outerShdw blurRad="88900" algn="ctr" rotWithShape="0">
              <a:prstClr val="black">
                <a:alpha val="64000"/>
              </a:prstClr>
            </a:outerShdw>
          </a:effectLst>
        </p:spPr>
      </p:pic>
      <p:sp>
        <p:nvSpPr>
          <p:cNvPr id="100" name="文本框 99"/>
          <p:cNvSpPr txBox="1"/>
          <p:nvPr/>
        </p:nvSpPr>
        <p:spPr>
          <a:xfrm>
            <a:off x="6799006" y="1120877"/>
            <a:ext cx="5080000" cy="3785652"/>
          </a:xfrm>
          <a:prstGeom prst="rect">
            <a:avLst/>
          </a:prstGeom>
          <a:noFill/>
          <a:ln w="9525">
            <a:noFill/>
          </a:ln>
        </p:spPr>
        <p:txBody>
          <a:bodyPr wrap="square">
            <a:spAutoFit/>
          </a:bodyPr>
          <a:lstStyle/>
          <a:p>
            <a:r>
              <a:rPr lang="en-US" altLang="zh-CN" sz="1600" dirty="0" smtClean="0"/>
              <a:t>JAVA</a:t>
            </a:r>
            <a:r>
              <a:rPr lang="zh-CN" altLang="zh-CN" sz="1600" dirty="0" smtClean="0"/>
              <a:t>主要使用了</a:t>
            </a:r>
            <a:r>
              <a:rPr lang="en-US" altLang="zh-CN" sz="1600" dirty="0" smtClean="0"/>
              <a:t>CORBA</a:t>
            </a:r>
            <a:r>
              <a:rPr lang="zh-CN" altLang="zh-CN" sz="1600" dirty="0" smtClean="0"/>
              <a:t>技术和安全模型，主要是在网络使用的信息保障上。它还带来了对</a:t>
            </a:r>
            <a:r>
              <a:rPr lang="en-US" altLang="zh-CN" sz="1600" dirty="0" smtClean="0"/>
              <a:t>EJB(Enterprise JAVA Beans)</a:t>
            </a:r>
            <a:r>
              <a:rPr lang="zh-CN" altLang="zh-CN" sz="1600" dirty="0" smtClean="0"/>
              <a:t>的完全支援</a:t>
            </a:r>
            <a:r>
              <a:rPr lang="en-US" altLang="zh-CN" sz="1600" b="1" dirty="0" smtClean="0"/>
              <a:t>。</a:t>
            </a:r>
            <a:r>
              <a:rPr lang="en-US" altLang="zh-CN" sz="1600" dirty="0" smtClean="0"/>
              <a:t>JAVA SERVLET API,JSP(JAVA Server Pages),</a:t>
            </a:r>
            <a:r>
              <a:rPr lang="zh-CN" altLang="zh-CN" sz="1600" dirty="0" smtClean="0"/>
              <a:t>还有</a:t>
            </a:r>
            <a:r>
              <a:rPr lang="en-US" altLang="zh-CN" sz="1600" dirty="0" smtClean="0"/>
              <a:t>XML</a:t>
            </a:r>
            <a:r>
              <a:rPr lang="zh-CN" altLang="zh-CN" sz="1600" dirty="0" smtClean="0"/>
              <a:t>技术等多进步。因此，当在打开蜘蛛纸牌休闲一下玩游戏时，还可以打开一个音乐播放器来播放自己想要听的歌，于是，既可以一遍玩蜘蛛纸牌放松，也可以挑选播放自己想要听的歌，两者来回切换，两者同时进行无需等待。因为似乎他们都在自己的主机上一起为自己工作。但事实是，对于某个</a:t>
            </a:r>
            <a:r>
              <a:rPr lang="en-US" altLang="zh-CN" sz="1600" dirty="0" smtClean="0"/>
              <a:t>CPU</a:t>
            </a:r>
            <a:r>
              <a:rPr lang="zh-CN" altLang="zh-CN" sz="1600" dirty="0" smtClean="0"/>
              <a:t>来说，它只是在特定时点进行了某个程序。</a:t>
            </a:r>
            <a:r>
              <a:rPr lang="en-US" altLang="zh-CN" sz="1600" dirty="0" smtClean="0"/>
              <a:t>CPU</a:t>
            </a:r>
            <a:r>
              <a:rPr lang="zh-CN" altLang="zh-CN" sz="1600" dirty="0" smtClean="0"/>
              <a:t>在这些程序中间，不断地“跳跃”。而为何人们却看不到什么破坏呢？这是因为，和人的感应一样，它的速度太快了。所以，即使人们发现一些同步操作，其实对电脑而言，也只是在特定时点运行了某个进程，除非的电脑是多</a:t>
            </a:r>
            <a:r>
              <a:rPr lang="en-US" altLang="zh-CN" sz="1600" dirty="0" smtClean="0"/>
              <a:t>CPU</a:t>
            </a:r>
            <a:r>
              <a:rPr lang="zh-CN" altLang="zh-CN" sz="1600" dirty="0" smtClean="0"/>
              <a:t>的。</a:t>
            </a:r>
            <a:endParaRPr lang="zh-CN" altLang="en-US" sz="1600" dirty="0"/>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5" name="矩形 4"/>
          <p:cNvSpPr/>
          <p:nvPr/>
        </p:nvSpPr>
        <p:spPr>
          <a:xfrm>
            <a:off x="4310896" y="5293268"/>
            <a:ext cx="3535680" cy="1106805"/>
          </a:xfrm>
          <a:prstGeom prst="rect">
            <a:avLst/>
          </a:prstGeom>
        </p:spPr>
        <p:txBody>
          <a:bodyPr wrap="none">
            <a:spAutoFit/>
          </a:bodyPr>
          <a:lstStyle/>
          <a:p>
            <a:pPr algn="l"/>
            <a:r>
              <a:rPr lang="zh-CN" altLang="en-US" sz="6600" b="1" dirty="0"/>
              <a:t>系统分析</a:t>
            </a:r>
          </a:p>
        </p:txBody>
      </p:sp>
    </p:spTree>
  </p:cSld>
  <p:clrMapOvr>
    <a:masterClrMapping/>
  </p:clrMapOvr>
  <p:transition spd="med">
    <p:pull dir="d"/>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2278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系统分析</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矩形 16"/>
          <p:cNvSpPr/>
          <p:nvPr/>
        </p:nvSpPr>
        <p:spPr>
          <a:xfrm>
            <a:off x="4579820" y="1067986"/>
            <a:ext cx="3170360" cy="5044056"/>
          </a:xfrm>
          <a:prstGeom prst="rect">
            <a:avLst/>
          </a:prstGeom>
          <a:solidFill>
            <a:srgbClr val="546F7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19" name="矩形 18"/>
          <p:cNvSpPr/>
          <p:nvPr/>
        </p:nvSpPr>
        <p:spPr>
          <a:xfrm>
            <a:off x="7992712" y="1067986"/>
            <a:ext cx="3170360" cy="5044056"/>
          </a:xfrm>
          <a:prstGeom prst="rect">
            <a:avLst/>
          </a:prstGeom>
          <a:solidFill>
            <a:srgbClr val="FF6D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1" name="矩形 20"/>
          <p:cNvSpPr/>
          <p:nvPr/>
        </p:nvSpPr>
        <p:spPr>
          <a:xfrm>
            <a:off x="1164308" y="1130085"/>
            <a:ext cx="3170360" cy="5044056"/>
          </a:xfrm>
          <a:prstGeom prst="rect">
            <a:avLst/>
          </a:prstGeom>
          <a:solidFill>
            <a:srgbClr val="398E3D"/>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3" name="左右箭头 22"/>
          <p:cNvSpPr/>
          <p:nvPr/>
        </p:nvSpPr>
        <p:spPr>
          <a:xfrm>
            <a:off x="1547093" y="4635656"/>
            <a:ext cx="8928950" cy="756608"/>
          </a:xfrm>
          <a:prstGeom prst="leftRightArrow">
            <a:avLst/>
          </a:prstGeom>
          <a:solidFill>
            <a:srgbClr val="F1F5F8"/>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11"/>
          <p:cNvGrpSpPr>
            <a:grpSpLocks noChangeAspect="1"/>
          </p:cNvGrpSpPr>
          <p:nvPr/>
        </p:nvGrpSpPr>
        <p:grpSpPr bwMode="auto">
          <a:xfrm>
            <a:off x="8604683" y="1803618"/>
            <a:ext cx="1747164" cy="1240484"/>
            <a:chOff x="1407" y="1098"/>
            <a:chExt cx="800" cy="568"/>
          </a:xfrm>
          <a:solidFill>
            <a:schemeClr val="bg1"/>
          </a:solidFill>
        </p:grpSpPr>
        <p:sp>
          <p:nvSpPr>
            <p:cNvPr id="25"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6"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7"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8" name="Freeform 15"/>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9" name="Freeform 16"/>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0" name="Freeform 17"/>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1" name="Freeform 18"/>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2" name="Freeform 19"/>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3" name="Group 32"/>
          <p:cNvGrpSpPr>
            <a:grpSpLocks noChangeAspect="1"/>
          </p:cNvGrpSpPr>
          <p:nvPr/>
        </p:nvGrpSpPr>
        <p:grpSpPr bwMode="auto">
          <a:xfrm>
            <a:off x="1875907" y="1871319"/>
            <a:ext cx="1747162" cy="1240486"/>
            <a:chOff x="4354" y="1098"/>
            <a:chExt cx="800" cy="568"/>
          </a:xfrm>
          <a:solidFill>
            <a:schemeClr val="bg1"/>
          </a:solidFill>
        </p:grpSpPr>
        <p:sp>
          <p:nvSpPr>
            <p:cNvPr id="34" name="Freeform 33"/>
            <p:cNvSpPr>
              <a:spLocks noEditPoints="1"/>
            </p:cNvSpPr>
            <p:nvPr/>
          </p:nvSpPr>
          <p:spPr bwMode="auto">
            <a:xfrm>
              <a:off x="4441" y="1098"/>
              <a:ext cx="626" cy="423"/>
            </a:xfrm>
            <a:custGeom>
              <a:avLst/>
              <a:gdLst>
                <a:gd name="T0" fmla="*/ 621 w 628"/>
                <a:gd name="T1" fmla="*/ 7 h 423"/>
                <a:gd name="T2" fmla="*/ 605 w 628"/>
                <a:gd name="T3" fmla="*/ 0 h 423"/>
                <a:gd name="T4" fmla="*/ 24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4" y="0"/>
                    <a:pt x="24" y="0"/>
                    <a:pt x="24"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 name="Freeform 34"/>
            <p:cNvSpPr>
              <a:spLocks noEditPoints="1"/>
            </p:cNvSpPr>
            <p:nvPr/>
          </p:nvSpPr>
          <p:spPr bwMode="auto">
            <a:xfrm>
              <a:off x="4354"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bg1"/>
                </a:solidFill>
              </a:endParaRPr>
            </a:p>
          </p:txBody>
        </p:sp>
        <p:sp>
          <p:nvSpPr>
            <p:cNvPr id="36" name="Freeform 35"/>
            <p:cNvSpPr>
              <a:spLocks noEditPoints="1"/>
            </p:cNvSpPr>
            <p:nvPr/>
          </p:nvSpPr>
          <p:spPr bwMode="auto">
            <a:xfrm>
              <a:off x="4355"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 name="Freeform 36"/>
            <p:cNvSpPr/>
            <p:nvPr/>
          </p:nvSpPr>
          <p:spPr bwMode="auto">
            <a:xfrm>
              <a:off x="4702" y="1225"/>
              <a:ext cx="50" cy="48"/>
            </a:xfrm>
            <a:custGeom>
              <a:avLst/>
              <a:gdLst>
                <a:gd name="T0" fmla="*/ 50 w 50"/>
                <a:gd name="T1" fmla="*/ 24 h 48"/>
                <a:gd name="T2" fmla="*/ 47 w 50"/>
                <a:gd name="T3" fmla="*/ 36 h 48"/>
                <a:gd name="T4" fmla="*/ 40 w 50"/>
                <a:gd name="T5" fmla="*/ 30 h 48"/>
                <a:gd name="T6" fmla="*/ 41 w 50"/>
                <a:gd name="T7" fmla="*/ 24 h 48"/>
                <a:gd name="T8" fmla="*/ 25 w 50"/>
                <a:gd name="T9" fmla="*/ 8 h 48"/>
                <a:gd name="T10" fmla="*/ 9 w 50"/>
                <a:gd name="T11" fmla="*/ 24 h 48"/>
                <a:gd name="T12" fmla="*/ 19 w 50"/>
                <a:gd name="T13" fmla="*/ 40 h 48"/>
                <a:gd name="T14" fmla="*/ 19 w 50"/>
                <a:gd name="T15" fmla="*/ 48 h 48"/>
                <a:gd name="T16" fmla="*/ 0 w 50"/>
                <a:gd name="T17" fmla="*/ 24 h 48"/>
                <a:gd name="T18" fmla="*/ 25 w 50"/>
                <a:gd name="T19" fmla="*/ 0 h 48"/>
                <a:gd name="T20" fmla="*/ 50 w 50"/>
                <a:gd name="T2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50" y="24"/>
                  </a:moveTo>
                  <a:cubicBezTo>
                    <a:pt x="50" y="29"/>
                    <a:pt x="48" y="33"/>
                    <a:pt x="47" y="36"/>
                  </a:cubicBezTo>
                  <a:cubicBezTo>
                    <a:pt x="40" y="30"/>
                    <a:pt x="40" y="30"/>
                    <a:pt x="40" y="30"/>
                  </a:cubicBezTo>
                  <a:cubicBezTo>
                    <a:pt x="41" y="28"/>
                    <a:pt x="41" y="26"/>
                    <a:pt x="41" y="24"/>
                  </a:cubicBezTo>
                  <a:cubicBezTo>
                    <a:pt x="41" y="15"/>
                    <a:pt x="34" y="8"/>
                    <a:pt x="25" y="8"/>
                  </a:cubicBezTo>
                  <a:cubicBezTo>
                    <a:pt x="16" y="8"/>
                    <a:pt x="9" y="15"/>
                    <a:pt x="9" y="24"/>
                  </a:cubicBezTo>
                  <a:cubicBezTo>
                    <a:pt x="9" y="31"/>
                    <a:pt x="13" y="37"/>
                    <a:pt x="19" y="40"/>
                  </a:cubicBezTo>
                  <a:cubicBezTo>
                    <a:pt x="19" y="48"/>
                    <a:pt x="19" y="48"/>
                    <a:pt x="19" y="48"/>
                  </a:cubicBezTo>
                  <a:cubicBezTo>
                    <a:pt x="8" y="45"/>
                    <a:pt x="0" y="36"/>
                    <a:pt x="0" y="24"/>
                  </a:cubicBezTo>
                  <a:cubicBezTo>
                    <a:pt x="0" y="11"/>
                    <a:pt x="11" y="0"/>
                    <a:pt x="25" y="0"/>
                  </a:cubicBezTo>
                  <a:cubicBezTo>
                    <a:pt x="39" y="0"/>
                    <a:pt x="50" y="11"/>
                    <a:pt x="50" y="24"/>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 name="Freeform 37"/>
            <p:cNvSpPr/>
            <p:nvPr/>
          </p:nvSpPr>
          <p:spPr bwMode="auto">
            <a:xfrm>
              <a:off x="4682" y="1204"/>
              <a:ext cx="90" cy="90"/>
            </a:xfrm>
            <a:custGeom>
              <a:avLst/>
              <a:gdLst>
                <a:gd name="T0" fmla="*/ 45 w 90"/>
                <a:gd name="T1" fmla="*/ 0 h 90"/>
                <a:gd name="T2" fmla="*/ 0 w 90"/>
                <a:gd name="T3" fmla="*/ 45 h 90"/>
                <a:gd name="T4" fmla="*/ 39 w 90"/>
                <a:gd name="T5" fmla="*/ 90 h 90"/>
                <a:gd name="T6" fmla="*/ 39 w 90"/>
                <a:gd name="T7" fmla="*/ 82 h 90"/>
                <a:gd name="T8" fmla="*/ 8 w 90"/>
                <a:gd name="T9" fmla="*/ 45 h 90"/>
                <a:gd name="T10" fmla="*/ 45 w 90"/>
                <a:gd name="T11" fmla="*/ 9 h 90"/>
                <a:gd name="T12" fmla="*/ 82 w 90"/>
                <a:gd name="T13" fmla="*/ 45 h 90"/>
                <a:gd name="T14" fmla="*/ 75 w 90"/>
                <a:gd name="T15" fmla="*/ 66 h 90"/>
                <a:gd name="T16" fmla="*/ 81 w 90"/>
                <a:gd name="T17" fmla="*/ 72 h 90"/>
                <a:gd name="T18" fmla="*/ 90 w 90"/>
                <a:gd name="T19" fmla="*/ 45 h 90"/>
                <a:gd name="T20" fmla="*/ 45 w 90"/>
                <a:gd name="T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90">
                  <a:moveTo>
                    <a:pt x="45" y="0"/>
                  </a:moveTo>
                  <a:cubicBezTo>
                    <a:pt x="20" y="0"/>
                    <a:pt x="0" y="21"/>
                    <a:pt x="0" y="45"/>
                  </a:cubicBezTo>
                  <a:cubicBezTo>
                    <a:pt x="0" y="68"/>
                    <a:pt x="17" y="87"/>
                    <a:pt x="39" y="90"/>
                  </a:cubicBezTo>
                  <a:cubicBezTo>
                    <a:pt x="39" y="82"/>
                    <a:pt x="39" y="82"/>
                    <a:pt x="39" y="82"/>
                  </a:cubicBezTo>
                  <a:cubicBezTo>
                    <a:pt x="21" y="79"/>
                    <a:pt x="8" y="64"/>
                    <a:pt x="8" y="45"/>
                  </a:cubicBezTo>
                  <a:cubicBezTo>
                    <a:pt x="8" y="25"/>
                    <a:pt x="25" y="9"/>
                    <a:pt x="45" y="9"/>
                  </a:cubicBezTo>
                  <a:cubicBezTo>
                    <a:pt x="65" y="9"/>
                    <a:pt x="82" y="25"/>
                    <a:pt x="82" y="45"/>
                  </a:cubicBezTo>
                  <a:cubicBezTo>
                    <a:pt x="82" y="53"/>
                    <a:pt x="79" y="60"/>
                    <a:pt x="75" y="66"/>
                  </a:cubicBezTo>
                  <a:cubicBezTo>
                    <a:pt x="81" y="72"/>
                    <a:pt x="81" y="72"/>
                    <a:pt x="81" y="72"/>
                  </a:cubicBezTo>
                  <a:cubicBezTo>
                    <a:pt x="87" y="65"/>
                    <a:pt x="90" y="55"/>
                    <a:pt x="90" y="45"/>
                  </a:cubicBezTo>
                  <a:cubicBezTo>
                    <a:pt x="90" y="21"/>
                    <a:pt x="70" y="0"/>
                    <a:pt x="45"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9" name="Freeform 38"/>
            <p:cNvSpPr/>
            <p:nvPr/>
          </p:nvSpPr>
          <p:spPr bwMode="auto">
            <a:xfrm>
              <a:off x="4727" y="1248"/>
              <a:ext cx="99" cy="167"/>
            </a:xfrm>
            <a:custGeom>
              <a:avLst/>
              <a:gdLst>
                <a:gd name="T0" fmla="*/ 0 w 99"/>
                <a:gd name="T1" fmla="*/ 1 h 167"/>
                <a:gd name="T2" fmla="*/ 0 w 99"/>
                <a:gd name="T3" fmla="*/ 1 h 167"/>
                <a:gd name="T4" fmla="*/ 0 w 99"/>
                <a:gd name="T5" fmla="*/ 143 h 167"/>
                <a:gd name="T6" fmla="*/ 0 w 99"/>
                <a:gd name="T7" fmla="*/ 143 h 167"/>
                <a:gd name="T8" fmla="*/ 1 w 99"/>
                <a:gd name="T9" fmla="*/ 143 h 167"/>
                <a:gd name="T10" fmla="*/ 1 w 99"/>
                <a:gd name="T11" fmla="*/ 143 h 167"/>
                <a:gd name="T12" fmla="*/ 29 w 99"/>
                <a:gd name="T13" fmla="*/ 119 h 167"/>
                <a:gd name="T14" fmla="*/ 29 w 99"/>
                <a:gd name="T15" fmla="*/ 119 h 167"/>
                <a:gd name="T16" fmla="*/ 29 w 99"/>
                <a:gd name="T17" fmla="*/ 119 h 167"/>
                <a:gd name="T18" fmla="*/ 30 w 99"/>
                <a:gd name="T19" fmla="*/ 119 h 167"/>
                <a:gd name="T20" fmla="*/ 47 w 99"/>
                <a:gd name="T21" fmla="*/ 163 h 167"/>
                <a:gd name="T22" fmla="*/ 50 w 99"/>
                <a:gd name="T23" fmla="*/ 166 h 167"/>
                <a:gd name="T24" fmla="*/ 54 w 99"/>
                <a:gd name="T25" fmla="*/ 166 h 167"/>
                <a:gd name="T26" fmla="*/ 76 w 99"/>
                <a:gd name="T27" fmla="*/ 157 h 167"/>
                <a:gd name="T28" fmla="*/ 79 w 99"/>
                <a:gd name="T29" fmla="*/ 155 h 167"/>
                <a:gd name="T30" fmla="*/ 79 w 99"/>
                <a:gd name="T31" fmla="*/ 151 h 167"/>
                <a:gd name="T32" fmla="*/ 61 w 99"/>
                <a:gd name="T33" fmla="*/ 107 h 167"/>
                <a:gd name="T34" fmla="*/ 61 w 99"/>
                <a:gd name="T35" fmla="*/ 106 h 167"/>
                <a:gd name="T36" fmla="*/ 61 w 99"/>
                <a:gd name="T37" fmla="*/ 106 h 167"/>
                <a:gd name="T38" fmla="*/ 62 w 99"/>
                <a:gd name="T39" fmla="*/ 106 h 167"/>
                <a:gd name="T40" fmla="*/ 98 w 99"/>
                <a:gd name="T41" fmla="*/ 104 h 167"/>
                <a:gd name="T42" fmla="*/ 99 w 99"/>
                <a:gd name="T43" fmla="*/ 104 h 167"/>
                <a:gd name="T44" fmla="*/ 99 w 99"/>
                <a:gd name="T45" fmla="*/ 104 h 167"/>
                <a:gd name="T46" fmla="*/ 99 w 99"/>
                <a:gd name="T47" fmla="*/ 103 h 167"/>
                <a:gd name="T48" fmla="*/ 1 w 99"/>
                <a:gd name="T49" fmla="*/ 1 h 167"/>
                <a:gd name="T50" fmla="*/ 0 w 99"/>
                <a:gd name="T51" fmla="*/ 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67">
                  <a:moveTo>
                    <a:pt x="0" y="1"/>
                  </a:moveTo>
                  <a:cubicBezTo>
                    <a:pt x="0" y="1"/>
                    <a:pt x="0" y="1"/>
                    <a:pt x="0" y="1"/>
                  </a:cubicBezTo>
                  <a:cubicBezTo>
                    <a:pt x="0" y="143"/>
                    <a:pt x="0" y="143"/>
                    <a:pt x="0" y="143"/>
                  </a:cubicBezTo>
                  <a:cubicBezTo>
                    <a:pt x="0" y="143"/>
                    <a:pt x="0" y="143"/>
                    <a:pt x="0" y="143"/>
                  </a:cubicBezTo>
                  <a:cubicBezTo>
                    <a:pt x="1" y="143"/>
                    <a:pt x="1" y="143"/>
                    <a:pt x="1" y="143"/>
                  </a:cubicBezTo>
                  <a:cubicBezTo>
                    <a:pt x="1" y="143"/>
                    <a:pt x="1" y="143"/>
                    <a:pt x="1" y="143"/>
                  </a:cubicBezTo>
                  <a:cubicBezTo>
                    <a:pt x="29" y="119"/>
                    <a:pt x="29" y="119"/>
                    <a:pt x="29" y="119"/>
                  </a:cubicBezTo>
                  <a:cubicBezTo>
                    <a:pt x="29" y="119"/>
                    <a:pt x="29" y="119"/>
                    <a:pt x="29" y="119"/>
                  </a:cubicBezTo>
                  <a:cubicBezTo>
                    <a:pt x="29" y="119"/>
                    <a:pt x="29" y="119"/>
                    <a:pt x="29" y="119"/>
                  </a:cubicBezTo>
                  <a:cubicBezTo>
                    <a:pt x="29" y="119"/>
                    <a:pt x="30" y="119"/>
                    <a:pt x="30" y="119"/>
                  </a:cubicBezTo>
                  <a:cubicBezTo>
                    <a:pt x="47" y="163"/>
                    <a:pt x="47" y="163"/>
                    <a:pt x="47" y="163"/>
                  </a:cubicBezTo>
                  <a:cubicBezTo>
                    <a:pt x="48" y="164"/>
                    <a:pt x="49" y="165"/>
                    <a:pt x="50" y="166"/>
                  </a:cubicBezTo>
                  <a:cubicBezTo>
                    <a:pt x="52" y="167"/>
                    <a:pt x="53" y="167"/>
                    <a:pt x="54" y="166"/>
                  </a:cubicBezTo>
                  <a:cubicBezTo>
                    <a:pt x="76" y="157"/>
                    <a:pt x="76" y="157"/>
                    <a:pt x="76" y="157"/>
                  </a:cubicBezTo>
                  <a:cubicBezTo>
                    <a:pt x="77" y="157"/>
                    <a:pt x="78" y="156"/>
                    <a:pt x="79" y="155"/>
                  </a:cubicBezTo>
                  <a:cubicBezTo>
                    <a:pt x="79" y="153"/>
                    <a:pt x="79" y="152"/>
                    <a:pt x="79" y="151"/>
                  </a:cubicBezTo>
                  <a:cubicBezTo>
                    <a:pt x="61" y="107"/>
                    <a:pt x="61" y="107"/>
                    <a:pt x="61" y="107"/>
                  </a:cubicBezTo>
                  <a:cubicBezTo>
                    <a:pt x="61" y="106"/>
                    <a:pt x="61" y="106"/>
                    <a:pt x="61" y="106"/>
                  </a:cubicBezTo>
                  <a:cubicBezTo>
                    <a:pt x="61" y="106"/>
                    <a:pt x="61" y="106"/>
                    <a:pt x="61" y="106"/>
                  </a:cubicBezTo>
                  <a:cubicBezTo>
                    <a:pt x="61" y="106"/>
                    <a:pt x="62" y="106"/>
                    <a:pt x="62" y="106"/>
                  </a:cubicBezTo>
                  <a:cubicBezTo>
                    <a:pt x="98" y="104"/>
                    <a:pt x="98" y="104"/>
                    <a:pt x="98" y="104"/>
                  </a:cubicBezTo>
                  <a:cubicBezTo>
                    <a:pt x="98" y="104"/>
                    <a:pt x="98" y="104"/>
                    <a:pt x="99" y="104"/>
                  </a:cubicBezTo>
                  <a:cubicBezTo>
                    <a:pt x="99" y="104"/>
                    <a:pt x="99" y="104"/>
                    <a:pt x="99" y="104"/>
                  </a:cubicBezTo>
                  <a:cubicBezTo>
                    <a:pt x="99" y="104"/>
                    <a:pt x="99" y="103"/>
                    <a:pt x="99" y="103"/>
                  </a:cubicBezTo>
                  <a:cubicBezTo>
                    <a:pt x="1" y="1"/>
                    <a:pt x="1" y="1"/>
                    <a:pt x="1" y="1"/>
                  </a:cubicBezTo>
                  <a:cubicBezTo>
                    <a:pt x="1" y="1"/>
                    <a:pt x="1" y="0"/>
                    <a:pt x="0" y="1"/>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0" name="Group 121"/>
          <p:cNvGrpSpPr>
            <a:grpSpLocks noChangeAspect="1"/>
          </p:cNvGrpSpPr>
          <p:nvPr/>
        </p:nvGrpSpPr>
        <p:grpSpPr bwMode="auto">
          <a:xfrm>
            <a:off x="5380942" y="1880055"/>
            <a:ext cx="1452328" cy="1236118"/>
            <a:chOff x="515" y="3088"/>
            <a:chExt cx="665" cy="566"/>
          </a:xfrm>
          <a:solidFill>
            <a:schemeClr val="bg1"/>
          </a:solidFill>
        </p:grpSpPr>
        <p:sp>
          <p:nvSpPr>
            <p:cNvPr id="41" name="Freeform 122"/>
            <p:cNvSpPr/>
            <p:nvPr/>
          </p:nvSpPr>
          <p:spPr bwMode="auto">
            <a:xfrm>
              <a:off x="706" y="3550"/>
              <a:ext cx="283" cy="104"/>
            </a:xfrm>
            <a:custGeom>
              <a:avLst/>
              <a:gdLst>
                <a:gd name="T0" fmla="*/ 269 w 340"/>
                <a:gd name="T1" fmla="*/ 71 h 125"/>
                <a:gd name="T2" fmla="*/ 269 w 340"/>
                <a:gd name="T3" fmla="*/ 12 h 125"/>
                <a:gd name="T4" fmla="*/ 266 w 340"/>
                <a:gd name="T5" fmla="*/ 3 h 125"/>
                <a:gd name="T6" fmla="*/ 257 w 340"/>
                <a:gd name="T7" fmla="*/ 0 h 125"/>
                <a:gd name="T8" fmla="*/ 83 w 340"/>
                <a:gd name="T9" fmla="*/ 0 h 125"/>
                <a:gd name="T10" fmla="*/ 74 w 340"/>
                <a:gd name="T11" fmla="*/ 3 h 125"/>
                <a:gd name="T12" fmla="*/ 71 w 340"/>
                <a:gd name="T13" fmla="*/ 12 h 125"/>
                <a:gd name="T14" fmla="*/ 71 w 340"/>
                <a:gd name="T15" fmla="*/ 71 h 125"/>
                <a:gd name="T16" fmla="*/ 2 w 340"/>
                <a:gd name="T17" fmla="*/ 108 h 125"/>
                <a:gd name="T18" fmla="*/ 1 w 340"/>
                <a:gd name="T19" fmla="*/ 110 h 125"/>
                <a:gd name="T20" fmla="*/ 0 w 340"/>
                <a:gd name="T21" fmla="*/ 112 h 125"/>
                <a:gd name="T22" fmla="*/ 0 w 340"/>
                <a:gd name="T23" fmla="*/ 120 h 125"/>
                <a:gd name="T24" fmla="*/ 1 w 340"/>
                <a:gd name="T25" fmla="*/ 124 h 125"/>
                <a:gd name="T26" fmla="*/ 5 w 340"/>
                <a:gd name="T27" fmla="*/ 125 h 125"/>
                <a:gd name="T28" fmla="*/ 335 w 340"/>
                <a:gd name="T29" fmla="*/ 125 h 125"/>
                <a:gd name="T30" fmla="*/ 339 w 340"/>
                <a:gd name="T31" fmla="*/ 124 h 125"/>
                <a:gd name="T32" fmla="*/ 340 w 340"/>
                <a:gd name="T33" fmla="*/ 120 h 125"/>
                <a:gd name="T34" fmla="*/ 340 w 340"/>
                <a:gd name="T35" fmla="*/ 112 h 125"/>
                <a:gd name="T36" fmla="*/ 339 w 340"/>
                <a:gd name="T37" fmla="*/ 110 h 125"/>
                <a:gd name="T38" fmla="*/ 338 w 340"/>
                <a:gd name="T39" fmla="*/ 108 h 125"/>
                <a:gd name="T40" fmla="*/ 269 w 340"/>
                <a:gd name="T41"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25">
                  <a:moveTo>
                    <a:pt x="269" y="71"/>
                  </a:moveTo>
                  <a:cubicBezTo>
                    <a:pt x="269" y="12"/>
                    <a:pt x="269" y="12"/>
                    <a:pt x="269" y="12"/>
                  </a:cubicBezTo>
                  <a:cubicBezTo>
                    <a:pt x="269" y="9"/>
                    <a:pt x="268" y="6"/>
                    <a:pt x="266" y="3"/>
                  </a:cubicBezTo>
                  <a:cubicBezTo>
                    <a:pt x="263" y="1"/>
                    <a:pt x="260" y="0"/>
                    <a:pt x="257" y="0"/>
                  </a:cubicBezTo>
                  <a:cubicBezTo>
                    <a:pt x="83" y="0"/>
                    <a:pt x="83" y="0"/>
                    <a:pt x="83" y="0"/>
                  </a:cubicBezTo>
                  <a:cubicBezTo>
                    <a:pt x="80" y="0"/>
                    <a:pt x="77" y="1"/>
                    <a:pt x="74" y="3"/>
                  </a:cubicBezTo>
                  <a:cubicBezTo>
                    <a:pt x="72" y="6"/>
                    <a:pt x="71" y="9"/>
                    <a:pt x="71" y="12"/>
                  </a:cubicBezTo>
                  <a:cubicBezTo>
                    <a:pt x="71" y="71"/>
                    <a:pt x="71" y="71"/>
                    <a:pt x="71" y="71"/>
                  </a:cubicBezTo>
                  <a:cubicBezTo>
                    <a:pt x="2" y="108"/>
                    <a:pt x="2" y="108"/>
                    <a:pt x="2" y="108"/>
                  </a:cubicBezTo>
                  <a:cubicBezTo>
                    <a:pt x="2" y="109"/>
                    <a:pt x="1" y="109"/>
                    <a:pt x="1" y="110"/>
                  </a:cubicBezTo>
                  <a:cubicBezTo>
                    <a:pt x="0" y="111"/>
                    <a:pt x="0" y="111"/>
                    <a:pt x="0" y="112"/>
                  </a:cubicBezTo>
                  <a:cubicBezTo>
                    <a:pt x="0" y="120"/>
                    <a:pt x="0" y="120"/>
                    <a:pt x="0" y="120"/>
                  </a:cubicBezTo>
                  <a:cubicBezTo>
                    <a:pt x="0" y="122"/>
                    <a:pt x="1" y="123"/>
                    <a:pt x="1" y="124"/>
                  </a:cubicBezTo>
                  <a:cubicBezTo>
                    <a:pt x="2" y="124"/>
                    <a:pt x="3" y="125"/>
                    <a:pt x="5" y="125"/>
                  </a:cubicBezTo>
                  <a:cubicBezTo>
                    <a:pt x="335" y="125"/>
                    <a:pt x="335" y="125"/>
                    <a:pt x="335" y="125"/>
                  </a:cubicBezTo>
                  <a:cubicBezTo>
                    <a:pt x="337" y="125"/>
                    <a:pt x="338" y="124"/>
                    <a:pt x="339" y="124"/>
                  </a:cubicBezTo>
                  <a:cubicBezTo>
                    <a:pt x="339" y="123"/>
                    <a:pt x="340" y="122"/>
                    <a:pt x="340" y="120"/>
                  </a:cubicBezTo>
                  <a:cubicBezTo>
                    <a:pt x="340" y="112"/>
                    <a:pt x="340" y="112"/>
                    <a:pt x="340" y="112"/>
                  </a:cubicBezTo>
                  <a:cubicBezTo>
                    <a:pt x="340" y="111"/>
                    <a:pt x="340" y="111"/>
                    <a:pt x="339" y="110"/>
                  </a:cubicBezTo>
                  <a:cubicBezTo>
                    <a:pt x="339" y="109"/>
                    <a:pt x="338" y="109"/>
                    <a:pt x="338" y="108"/>
                  </a:cubicBezTo>
                  <a:lnTo>
                    <a:pt x="269" y="71"/>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 name="Freeform 123"/>
            <p:cNvSpPr>
              <a:spLocks noEditPoints="1"/>
            </p:cNvSpPr>
            <p:nvPr/>
          </p:nvSpPr>
          <p:spPr bwMode="auto">
            <a:xfrm>
              <a:off x="515" y="3088"/>
              <a:ext cx="665" cy="449"/>
            </a:xfrm>
            <a:custGeom>
              <a:avLst/>
              <a:gdLst>
                <a:gd name="T0" fmla="*/ 791 w 800"/>
                <a:gd name="T1" fmla="*/ 9 h 539"/>
                <a:gd name="T2" fmla="*/ 770 w 800"/>
                <a:gd name="T3" fmla="*/ 0 h 539"/>
                <a:gd name="T4" fmla="*/ 30 w 800"/>
                <a:gd name="T5" fmla="*/ 0 h 539"/>
                <a:gd name="T6" fmla="*/ 9 w 800"/>
                <a:gd name="T7" fmla="*/ 9 h 539"/>
                <a:gd name="T8" fmla="*/ 0 w 800"/>
                <a:gd name="T9" fmla="*/ 30 h 539"/>
                <a:gd name="T10" fmla="*/ 0 w 800"/>
                <a:gd name="T11" fmla="*/ 509 h 539"/>
                <a:gd name="T12" fmla="*/ 9 w 800"/>
                <a:gd name="T13" fmla="*/ 530 h 539"/>
                <a:gd name="T14" fmla="*/ 30 w 800"/>
                <a:gd name="T15" fmla="*/ 539 h 539"/>
                <a:gd name="T16" fmla="*/ 770 w 800"/>
                <a:gd name="T17" fmla="*/ 539 h 539"/>
                <a:gd name="T18" fmla="*/ 791 w 800"/>
                <a:gd name="T19" fmla="*/ 530 h 539"/>
                <a:gd name="T20" fmla="*/ 800 w 800"/>
                <a:gd name="T21" fmla="*/ 509 h 539"/>
                <a:gd name="T22" fmla="*/ 800 w 800"/>
                <a:gd name="T23" fmla="*/ 30 h 539"/>
                <a:gd name="T24" fmla="*/ 791 w 800"/>
                <a:gd name="T25" fmla="*/ 9 h 539"/>
                <a:gd name="T26" fmla="*/ 400 w 800"/>
                <a:gd name="T27" fmla="*/ 526 h 539"/>
                <a:gd name="T28" fmla="*/ 387 w 800"/>
                <a:gd name="T29" fmla="*/ 513 h 539"/>
                <a:gd name="T30" fmla="*/ 400 w 800"/>
                <a:gd name="T31" fmla="*/ 500 h 539"/>
                <a:gd name="T32" fmla="*/ 413 w 800"/>
                <a:gd name="T33" fmla="*/ 513 h 539"/>
                <a:gd name="T34" fmla="*/ 400 w 800"/>
                <a:gd name="T35" fmla="*/ 526 h 539"/>
                <a:gd name="T36" fmla="*/ 748 w 800"/>
                <a:gd name="T37" fmla="*/ 487 h 539"/>
                <a:gd name="T38" fmla="*/ 52 w 800"/>
                <a:gd name="T39" fmla="*/ 487 h 539"/>
                <a:gd name="T40" fmla="*/ 52 w 800"/>
                <a:gd name="T41" fmla="*/ 52 h 539"/>
                <a:gd name="T42" fmla="*/ 748 w 800"/>
                <a:gd name="T43" fmla="*/ 52 h 539"/>
                <a:gd name="T44" fmla="*/ 748 w 800"/>
                <a:gd name="T45" fmla="*/ 487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0" h="539">
                  <a:moveTo>
                    <a:pt x="791" y="9"/>
                  </a:moveTo>
                  <a:cubicBezTo>
                    <a:pt x="785" y="3"/>
                    <a:pt x="778" y="0"/>
                    <a:pt x="770" y="0"/>
                  </a:cubicBezTo>
                  <a:cubicBezTo>
                    <a:pt x="30" y="0"/>
                    <a:pt x="30" y="0"/>
                    <a:pt x="30" y="0"/>
                  </a:cubicBezTo>
                  <a:cubicBezTo>
                    <a:pt x="22" y="0"/>
                    <a:pt x="15" y="3"/>
                    <a:pt x="9" y="9"/>
                  </a:cubicBezTo>
                  <a:cubicBezTo>
                    <a:pt x="3" y="15"/>
                    <a:pt x="0" y="23"/>
                    <a:pt x="0" y="30"/>
                  </a:cubicBezTo>
                  <a:cubicBezTo>
                    <a:pt x="0" y="509"/>
                    <a:pt x="0" y="509"/>
                    <a:pt x="0" y="509"/>
                  </a:cubicBezTo>
                  <a:cubicBezTo>
                    <a:pt x="0" y="517"/>
                    <a:pt x="3" y="525"/>
                    <a:pt x="9" y="530"/>
                  </a:cubicBezTo>
                  <a:cubicBezTo>
                    <a:pt x="15" y="536"/>
                    <a:pt x="22" y="539"/>
                    <a:pt x="30" y="539"/>
                  </a:cubicBezTo>
                  <a:cubicBezTo>
                    <a:pt x="770" y="539"/>
                    <a:pt x="770" y="539"/>
                    <a:pt x="770" y="539"/>
                  </a:cubicBezTo>
                  <a:cubicBezTo>
                    <a:pt x="778" y="539"/>
                    <a:pt x="785" y="536"/>
                    <a:pt x="791" y="530"/>
                  </a:cubicBezTo>
                  <a:cubicBezTo>
                    <a:pt x="797" y="525"/>
                    <a:pt x="800" y="517"/>
                    <a:pt x="800" y="509"/>
                  </a:cubicBezTo>
                  <a:cubicBezTo>
                    <a:pt x="800" y="30"/>
                    <a:pt x="800" y="30"/>
                    <a:pt x="800" y="30"/>
                  </a:cubicBezTo>
                  <a:cubicBezTo>
                    <a:pt x="800" y="23"/>
                    <a:pt x="797" y="15"/>
                    <a:pt x="791" y="9"/>
                  </a:cubicBezTo>
                  <a:close/>
                  <a:moveTo>
                    <a:pt x="400" y="526"/>
                  </a:moveTo>
                  <a:cubicBezTo>
                    <a:pt x="393" y="526"/>
                    <a:pt x="387" y="521"/>
                    <a:pt x="387" y="513"/>
                  </a:cubicBezTo>
                  <a:cubicBezTo>
                    <a:pt x="387" y="506"/>
                    <a:pt x="393" y="500"/>
                    <a:pt x="400" y="500"/>
                  </a:cubicBezTo>
                  <a:cubicBezTo>
                    <a:pt x="407" y="500"/>
                    <a:pt x="413" y="506"/>
                    <a:pt x="413" y="513"/>
                  </a:cubicBezTo>
                  <a:cubicBezTo>
                    <a:pt x="413" y="521"/>
                    <a:pt x="407" y="526"/>
                    <a:pt x="400" y="526"/>
                  </a:cubicBezTo>
                  <a:close/>
                  <a:moveTo>
                    <a:pt x="748" y="487"/>
                  </a:moveTo>
                  <a:cubicBezTo>
                    <a:pt x="52" y="487"/>
                    <a:pt x="52" y="487"/>
                    <a:pt x="52" y="487"/>
                  </a:cubicBezTo>
                  <a:cubicBezTo>
                    <a:pt x="52" y="52"/>
                    <a:pt x="52" y="52"/>
                    <a:pt x="52" y="52"/>
                  </a:cubicBezTo>
                  <a:cubicBezTo>
                    <a:pt x="748" y="52"/>
                    <a:pt x="748" y="52"/>
                    <a:pt x="748" y="52"/>
                  </a:cubicBezTo>
                  <a:lnTo>
                    <a:pt x="748" y="48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 name="Freeform 124"/>
            <p:cNvSpPr/>
            <p:nvPr/>
          </p:nvSpPr>
          <p:spPr bwMode="auto">
            <a:xfrm>
              <a:off x="646" y="3459"/>
              <a:ext cx="56" cy="9"/>
            </a:xfrm>
            <a:custGeom>
              <a:avLst/>
              <a:gdLst>
                <a:gd name="T0" fmla="*/ 6 w 67"/>
                <a:gd name="T1" fmla="*/ 0 h 11"/>
                <a:gd name="T2" fmla="*/ 2 w 67"/>
                <a:gd name="T3" fmla="*/ 2 h 11"/>
                <a:gd name="T4" fmla="*/ 0 w 67"/>
                <a:gd name="T5" fmla="*/ 6 h 11"/>
                <a:gd name="T6" fmla="*/ 0 w 67"/>
                <a:gd name="T7" fmla="*/ 11 h 11"/>
                <a:gd name="T8" fmla="*/ 67 w 67"/>
                <a:gd name="T9" fmla="*/ 11 h 11"/>
                <a:gd name="T10" fmla="*/ 67 w 67"/>
                <a:gd name="T11" fmla="*/ 6 h 11"/>
                <a:gd name="T12" fmla="*/ 65 w 67"/>
                <a:gd name="T13" fmla="*/ 2 h 11"/>
                <a:gd name="T14" fmla="*/ 61 w 67"/>
                <a:gd name="T15" fmla="*/ 0 h 11"/>
                <a:gd name="T16" fmla="*/ 6 w 6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1">
                  <a:moveTo>
                    <a:pt x="6" y="0"/>
                  </a:moveTo>
                  <a:cubicBezTo>
                    <a:pt x="4" y="0"/>
                    <a:pt x="3" y="1"/>
                    <a:pt x="2" y="2"/>
                  </a:cubicBezTo>
                  <a:cubicBezTo>
                    <a:pt x="0" y="3"/>
                    <a:pt x="0" y="5"/>
                    <a:pt x="0" y="6"/>
                  </a:cubicBezTo>
                  <a:cubicBezTo>
                    <a:pt x="0" y="11"/>
                    <a:pt x="0" y="11"/>
                    <a:pt x="0" y="11"/>
                  </a:cubicBezTo>
                  <a:cubicBezTo>
                    <a:pt x="67" y="11"/>
                    <a:pt x="67" y="11"/>
                    <a:pt x="67" y="11"/>
                  </a:cubicBezTo>
                  <a:cubicBezTo>
                    <a:pt x="67" y="6"/>
                    <a:pt x="67" y="6"/>
                    <a:pt x="67" y="6"/>
                  </a:cubicBezTo>
                  <a:cubicBezTo>
                    <a:pt x="67" y="5"/>
                    <a:pt x="66" y="3"/>
                    <a:pt x="65" y="2"/>
                  </a:cubicBezTo>
                  <a:cubicBezTo>
                    <a:pt x="64" y="1"/>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 name="Freeform 125"/>
            <p:cNvSpPr/>
            <p:nvPr/>
          </p:nvSpPr>
          <p:spPr bwMode="auto">
            <a:xfrm>
              <a:off x="715" y="3395"/>
              <a:ext cx="55" cy="73"/>
            </a:xfrm>
            <a:custGeom>
              <a:avLst/>
              <a:gdLst>
                <a:gd name="T0" fmla="*/ 6 w 67"/>
                <a:gd name="T1" fmla="*/ 0 h 88"/>
                <a:gd name="T2" fmla="*/ 2 w 67"/>
                <a:gd name="T3" fmla="*/ 1 h 88"/>
                <a:gd name="T4" fmla="*/ 0 w 67"/>
                <a:gd name="T5" fmla="*/ 6 h 88"/>
                <a:gd name="T6" fmla="*/ 0 w 67"/>
                <a:gd name="T7" fmla="*/ 88 h 88"/>
                <a:gd name="T8" fmla="*/ 67 w 67"/>
                <a:gd name="T9" fmla="*/ 88 h 88"/>
                <a:gd name="T10" fmla="*/ 67 w 67"/>
                <a:gd name="T11" fmla="*/ 6 h 88"/>
                <a:gd name="T12" fmla="*/ 65 w 67"/>
                <a:gd name="T13" fmla="*/ 1 h 88"/>
                <a:gd name="T14" fmla="*/ 61 w 67"/>
                <a:gd name="T15" fmla="*/ 0 h 88"/>
                <a:gd name="T16" fmla="*/ 6 w 6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8">
                  <a:moveTo>
                    <a:pt x="6" y="0"/>
                  </a:moveTo>
                  <a:cubicBezTo>
                    <a:pt x="4" y="0"/>
                    <a:pt x="3" y="0"/>
                    <a:pt x="2" y="1"/>
                  </a:cubicBezTo>
                  <a:cubicBezTo>
                    <a:pt x="0" y="3"/>
                    <a:pt x="0" y="4"/>
                    <a:pt x="0" y="6"/>
                  </a:cubicBezTo>
                  <a:cubicBezTo>
                    <a:pt x="0" y="88"/>
                    <a:pt x="0" y="88"/>
                    <a:pt x="0" y="88"/>
                  </a:cubicBezTo>
                  <a:cubicBezTo>
                    <a:pt x="67" y="88"/>
                    <a:pt x="67" y="88"/>
                    <a:pt x="67" y="88"/>
                  </a:cubicBezTo>
                  <a:cubicBezTo>
                    <a:pt x="67" y="6"/>
                    <a:pt x="67" y="6"/>
                    <a:pt x="67" y="6"/>
                  </a:cubicBezTo>
                  <a:cubicBezTo>
                    <a:pt x="67" y="4"/>
                    <a:pt x="66" y="3"/>
                    <a:pt x="65" y="1"/>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 name="Freeform 126"/>
            <p:cNvSpPr/>
            <p:nvPr/>
          </p:nvSpPr>
          <p:spPr bwMode="auto">
            <a:xfrm>
              <a:off x="783" y="3368"/>
              <a:ext cx="55" cy="100"/>
            </a:xfrm>
            <a:custGeom>
              <a:avLst/>
              <a:gdLst>
                <a:gd name="T0" fmla="*/ 6 w 67"/>
                <a:gd name="T1" fmla="*/ 0 h 120"/>
                <a:gd name="T2" fmla="*/ 2 w 67"/>
                <a:gd name="T3" fmla="*/ 2 h 120"/>
                <a:gd name="T4" fmla="*/ 0 w 67"/>
                <a:gd name="T5" fmla="*/ 6 h 120"/>
                <a:gd name="T6" fmla="*/ 0 w 67"/>
                <a:gd name="T7" fmla="*/ 120 h 120"/>
                <a:gd name="T8" fmla="*/ 67 w 67"/>
                <a:gd name="T9" fmla="*/ 120 h 120"/>
                <a:gd name="T10" fmla="*/ 67 w 67"/>
                <a:gd name="T11" fmla="*/ 6 h 120"/>
                <a:gd name="T12" fmla="*/ 65 w 67"/>
                <a:gd name="T13" fmla="*/ 2 h 120"/>
                <a:gd name="T14" fmla="*/ 61 w 67"/>
                <a:gd name="T15" fmla="*/ 0 h 120"/>
                <a:gd name="T16" fmla="*/ 6 w 67"/>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0">
                  <a:moveTo>
                    <a:pt x="6" y="0"/>
                  </a:moveTo>
                  <a:cubicBezTo>
                    <a:pt x="4" y="0"/>
                    <a:pt x="3" y="0"/>
                    <a:pt x="2" y="2"/>
                  </a:cubicBezTo>
                  <a:cubicBezTo>
                    <a:pt x="0" y="3"/>
                    <a:pt x="0" y="4"/>
                    <a:pt x="0" y="6"/>
                  </a:cubicBezTo>
                  <a:cubicBezTo>
                    <a:pt x="0" y="120"/>
                    <a:pt x="0" y="120"/>
                    <a:pt x="0" y="120"/>
                  </a:cubicBezTo>
                  <a:cubicBezTo>
                    <a:pt x="67" y="120"/>
                    <a:pt x="67" y="120"/>
                    <a:pt x="67" y="120"/>
                  </a:cubicBezTo>
                  <a:cubicBezTo>
                    <a:pt x="67" y="6"/>
                    <a:pt x="67" y="6"/>
                    <a:pt x="67" y="6"/>
                  </a:cubicBezTo>
                  <a:cubicBezTo>
                    <a:pt x="67" y="4"/>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 name="Freeform 127"/>
            <p:cNvSpPr/>
            <p:nvPr/>
          </p:nvSpPr>
          <p:spPr bwMode="auto">
            <a:xfrm>
              <a:off x="851" y="3379"/>
              <a:ext cx="56" cy="89"/>
            </a:xfrm>
            <a:custGeom>
              <a:avLst/>
              <a:gdLst>
                <a:gd name="T0" fmla="*/ 6 w 67"/>
                <a:gd name="T1" fmla="*/ 0 h 107"/>
                <a:gd name="T2" fmla="*/ 2 w 67"/>
                <a:gd name="T3" fmla="*/ 2 h 107"/>
                <a:gd name="T4" fmla="*/ 0 w 67"/>
                <a:gd name="T5" fmla="*/ 6 h 107"/>
                <a:gd name="T6" fmla="*/ 0 w 67"/>
                <a:gd name="T7" fmla="*/ 107 h 107"/>
                <a:gd name="T8" fmla="*/ 67 w 67"/>
                <a:gd name="T9" fmla="*/ 107 h 107"/>
                <a:gd name="T10" fmla="*/ 67 w 67"/>
                <a:gd name="T11" fmla="*/ 6 h 107"/>
                <a:gd name="T12" fmla="*/ 65 w 67"/>
                <a:gd name="T13" fmla="*/ 2 h 107"/>
                <a:gd name="T14" fmla="*/ 61 w 67"/>
                <a:gd name="T15" fmla="*/ 0 h 107"/>
                <a:gd name="T16" fmla="*/ 6 w 67"/>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07">
                  <a:moveTo>
                    <a:pt x="6" y="0"/>
                  </a:moveTo>
                  <a:cubicBezTo>
                    <a:pt x="5" y="0"/>
                    <a:pt x="3" y="0"/>
                    <a:pt x="2" y="2"/>
                  </a:cubicBezTo>
                  <a:cubicBezTo>
                    <a:pt x="0" y="3"/>
                    <a:pt x="0" y="5"/>
                    <a:pt x="0" y="6"/>
                  </a:cubicBezTo>
                  <a:cubicBezTo>
                    <a:pt x="0" y="107"/>
                    <a:pt x="0" y="107"/>
                    <a:pt x="0" y="107"/>
                  </a:cubicBezTo>
                  <a:cubicBezTo>
                    <a:pt x="67" y="107"/>
                    <a:pt x="67" y="107"/>
                    <a:pt x="67" y="107"/>
                  </a:cubicBezTo>
                  <a:cubicBezTo>
                    <a:pt x="67" y="6"/>
                    <a:pt x="67" y="6"/>
                    <a:pt x="67" y="6"/>
                  </a:cubicBezTo>
                  <a:cubicBezTo>
                    <a:pt x="67" y="5"/>
                    <a:pt x="66" y="3"/>
                    <a:pt x="65" y="2"/>
                  </a:cubicBezTo>
                  <a:cubicBezTo>
                    <a:pt x="64" y="0"/>
                    <a:pt x="62" y="0"/>
                    <a:pt x="61" y="0"/>
                  </a:cubicBezTo>
                  <a:lnTo>
                    <a:pt x="6" y="0"/>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 name="Freeform 128"/>
            <p:cNvSpPr/>
            <p:nvPr/>
          </p:nvSpPr>
          <p:spPr bwMode="auto">
            <a:xfrm>
              <a:off x="919" y="3337"/>
              <a:ext cx="56" cy="131"/>
            </a:xfrm>
            <a:custGeom>
              <a:avLst/>
              <a:gdLst>
                <a:gd name="T0" fmla="*/ 6 w 67"/>
                <a:gd name="T1" fmla="*/ 0 h 158"/>
                <a:gd name="T2" fmla="*/ 2 w 67"/>
                <a:gd name="T3" fmla="*/ 1 h 158"/>
                <a:gd name="T4" fmla="*/ 0 w 67"/>
                <a:gd name="T5" fmla="*/ 6 h 158"/>
                <a:gd name="T6" fmla="*/ 0 w 67"/>
                <a:gd name="T7" fmla="*/ 158 h 158"/>
                <a:gd name="T8" fmla="*/ 67 w 67"/>
                <a:gd name="T9" fmla="*/ 158 h 158"/>
                <a:gd name="T10" fmla="*/ 67 w 67"/>
                <a:gd name="T11" fmla="*/ 6 h 158"/>
                <a:gd name="T12" fmla="*/ 65 w 67"/>
                <a:gd name="T13" fmla="*/ 1 h 158"/>
                <a:gd name="T14" fmla="*/ 61 w 67"/>
                <a:gd name="T15" fmla="*/ 0 h 158"/>
                <a:gd name="T16" fmla="*/ 6 w 67"/>
                <a:gd name="T1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58">
                  <a:moveTo>
                    <a:pt x="6" y="0"/>
                  </a:moveTo>
                  <a:cubicBezTo>
                    <a:pt x="5" y="0"/>
                    <a:pt x="3" y="0"/>
                    <a:pt x="2" y="1"/>
                  </a:cubicBezTo>
                  <a:cubicBezTo>
                    <a:pt x="0" y="3"/>
                    <a:pt x="0" y="4"/>
                    <a:pt x="0" y="6"/>
                  </a:cubicBezTo>
                  <a:cubicBezTo>
                    <a:pt x="0" y="158"/>
                    <a:pt x="0" y="158"/>
                    <a:pt x="0" y="158"/>
                  </a:cubicBezTo>
                  <a:cubicBezTo>
                    <a:pt x="67" y="158"/>
                    <a:pt x="67" y="158"/>
                    <a:pt x="67" y="158"/>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 name="Freeform 129"/>
            <p:cNvSpPr/>
            <p:nvPr/>
          </p:nvSpPr>
          <p:spPr bwMode="auto">
            <a:xfrm>
              <a:off x="987" y="3284"/>
              <a:ext cx="56" cy="184"/>
            </a:xfrm>
            <a:custGeom>
              <a:avLst/>
              <a:gdLst>
                <a:gd name="T0" fmla="*/ 6 w 67"/>
                <a:gd name="T1" fmla="*/ 0 h 222"/>
                <a:gd name="T2" fmla="*/ 2 w 67"/>
                <a:gd name="T3" fmla="*/ 1 h 222"/>
                <a:gd name="T4" fmla="*/ 0 w 67"/>
                <a:gd name="T5" fmla="*/ 6 h 222"/>
                <a:gd name="T6" fmla="*/ 0 w 67"/>
                <a:gd name="T7" fmla="*/ 222 h 222"/>
                <a:gd name="T8" fmla="*/ 67 w 67"/>
                <a:gd name="T9" fmla="*/ 222 h 222"/>
                <a:gd name="T10" fmla="*/ 67 w 67"/>
                <a:gd name="T11" fmla="*/ 6 h 222"/>
                <a:gd name="T12" fmla="*/ 65 w 67"/>
                <a:gd name="T13" fmla="*/ 1 h 222"/>
                <a:gd name="T14" fmla="*/ 61 w 67"/>
                <a:gd name="T15" fmla="*/ 0 h 222"/>
                <a:gd name="T16" fmla="*/ 6 w 67"/>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22">
                  <a:moveTo>
                    <a:pt x="6" y="0"/>
                  </a:moveTo>
                  <a:cubicBezTo>
                    <a:pt x="5" y="0"/>
                    <a:pt x="3" y="0"/>
                    <a:pt x="2" y="1"/>
                  </a:cubicBezTo>
                  <a:cubicBezTo>
                    <a:pt x="1" y="3"/>
                    <a:pt x="0" y="4"/>
                    <a:pt x="0" y="6"/>
                  </a:cubicBezTo>
                  <a:cubicBezTo>
                    <a:pt x="0" y="222"/>
                    <a:pt x="0" y="222"/>
                    <a:pt x="0" y="222"/>
                  </a:cubicBezTo>
                  <a:cubicBezTo>
                    <a:pt x="67" y="222"/>
                    <a:pt x="67" y="222"/>
                    <a:pt x="67" y="222"/>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 name="Freeform 130"/>
            <p:cNvSpPr/>
            <p:nvPr/>
          </p:nvSpPr>
          <p:spPr bwMode="auto">
            <a:xfrm>
              <a:off x="610" y="3178"/>
              <a:ext cx="475" cy="289"/>
            </a:xfrm>
            <a:custGeom>
              <a:avLst/>
              <a:gdLst>
                <a:gd name="T0" fmla="*/ 572 w 572"/>
                <a:gd name="T1" fmla="*/ 7 h 347"/>
                <a:gd name="T2" fmla="*/ 571 w 572"/>
                <a:gd name="T3" fmla="*/ 2 h 347"/>
                <a:gd name="T4" fmla="*/ 567 w 572"/>
                <a:gd name="T5" fmla="*/ 1 h 347"/>
                <a:gd name="T6" fmla="*/ 500 w 572"/>
                <a:gd name="T7" fmla="*/ 20 h 347"/>
                <a:gd name="T8" fmla="*/ 497 w 572"/>
                <a:gd name="T9" fmla="*/ 23 h 347"/>
                <a:gd name="T10" fmla="*/ 498 w 572"/>
                <a:gd name="T11" fmla="*/ 27 h 347"/>
                <a:gd name="T12" fmla="*/ 506 w 572"/>
                <a:gd name="T13" fmla="*/ 37 h 347"/>
                <a:gd name="T14" fmla="*/ 302 w 572"/>
                <a:gd name="T15" fmla="*/ 196 h 347"/>
                <a:gd name="T16" fmla="*/ 190 w 572"/>
                <a:gd name="T17" fmla="*/ 148 h 347"/>
                <a:gd name="T18" fmla="*/ 2 w 572"/>
                <a:gd name="T19" fmla="*/ 327 h 347"/>
                <a:gd name="T20" fmla="*/ 0 w 572"/>
                <a:gd name="T21" fmla="*/ 331 h 347"/>
                <a:gd name="T22" fmla="*/ 2 w 572"/>
                <a:gd name="T23" fmla="*/ 336 h 347"/>
                <a:gd name="T24" fmla="*/ 10 w 572"/>
                <a:gd name="T25" fmla="*/ 345 h 347"/>
                <a:gd name="T26" fmla="*/ 15 w 572"/>
                <a:gd name="T27" fmla="*/ 347 h 347"/>
                <a:gd name="T28" fmla="*/ 19 w 572"/>
                <a:gd name="T29" fmla="*/ 345 h 347"/>
                <a:gd name="T30" fmla="*/ 195 w 572"/>
                <a:gd name="T31" fmla="*/ 178 h 347"/>
                <a:gd name="T32" fmla="*/ 306 w 572"/>
                <a:gd name="T33" fmla="*/ 225 h 347"/>
                <a:gd name="T34" fmla="*/ 521 w 572"/>
                <a:gd name="T35" fmla="*/ 57 h 347"/>
                <a:gd name="T36" fmla="*/ 529 w 572"/>
                <a:gd name="T37" fmla="*/ 68 h 347"/>
                <a:gd name="T38" fmla="*/ 533 w 572"/>
                <a:gd name="T39" fmla="*/ 69 h 347"/>
                <a:gd name="T40" fmla="*/ 536 w 572"/>
                <a:gd name="T41" fmla="*/ 67 h 347"/>
                <a:gd name="T42" fmla="*/ 572 w 572"/>
                <a:gd name="T43" fmla="*/ 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2" h="347">
                  <a:moveTo>
                    <a:pt x="572" y="7"/>
                  </a:moveTo>
                  <a:cubicBezTo>
                    <a:pt x="572" y="5"/>
                    <a:pt x="572" y="4"/>
                    <a:pt x="571" y="2"/>
                  </a:cubicBezTo>
                  <a:cubicBezTo>
                    <a:pt x="570" y="1"/>
                    <a:pt x="568" y="0"/>
                    <a:pt x="567" y="1"/>
                  </a:cubicBezTo>
                  <a:cubicBezTo>
                    <a:pt x="500" y="20"/>
                    <a:pt x="500" y="20"/>
                    <a:pt x="500" y="20"/>
                  </a:cubicBezTo>
                  <a:cubicBezTo>
                    <a:pt x="498" y="21"/>
                    <a:pt x="497" y="22"/>
                    <a:pt x="497" y="23"/>
                  </a:cubicBezTo>
                  <a:cubicBezTo>
                    <a:pt x="496" y="25"/>
                    <a:pt x="497" y="26"/>
                    <a:pt x="498" y="27"/>
                  </a:cubicBezTo>
                  <a:cubicBezTo>
                    <a:pt x="506" y="37"/>
                    <a:pt x="506" y="37"/>
                    <a:pt x="506" y="37"/>
                  </a:cubicBezTo>
                  <a:cubicBezTo>
                    <a:pt x="302" y="196"/>
                    <a:pt x="302" y="196"/>
                    <a:pt x="302" y="196"/>
                  </a:cubicBezTo>
                  <a:cubicBezTo>
                    <a:pt x="190" y="148"/>
                    <a:pt x="190" y="148"/>
                    <a:pt x="190" y="148"/>
                  </a:cubicBezTo>
                  <a:cubicBezTo>
                    <a:pt x="2" y="327"/>
                    <a:pt x="2" y="327"/>
                    <a:pt x="2" y="327"/>
                  </a:cubicBezTo>
                  <a:cubicBezTo>
                    <a:pt x="1" y="328"/>
                    <a:pt x="0" y="329"/>
                    <a:pt x="0" y="331"/>
                  </a:cubicBezTo>
                  <a:cubicBezTo>
                    <a:pt x="0" y="333"/>
                    <a:pt x="0" y="334"/>
                    <a:pt x="2" y="336"/>
                  </a:cubicBezTo>
                  <a:cubicBezTo>
                    <a:pt x="10" y="345"/>
                    <a:pt x="10" y="345"/>
                    <a:pt x="10" y="345"/>
                  </a:cubicBezTo>
                  <a:cubicBezTo>
                    <a:pt x="11" y="346"/>
                    <a:pt x="13" y="347"/>
                    <a:pt x="15" y="347"/>
                  </a:cubicBezTo>
                  <a:cubicBezTo>
                    <a:pt x="16" y="347"/>
                    <a:pt x="18" y="346"/>
                    <a:pt x="19" y="345"/>
                  </a:cubicBezTo>
                  <a:cubicBezTo>
                    <a:pt x="195" y="178"/>
                    <a:pt x="195" y="178"/>
                    <a:pt x="195" y="178"/>
                  </a:cubicBezTo>
                  <a:cubicBezTo>
                    <a:pt x="306" y="225"/>
                    <a:pt x="306" y="225"/>
                    <a:pt x="306" y="225"/>
                  </a:cubicBezTo>
                  <a:cubicBezTo>
                    <a:pt x="521" y="57"/>
                    <a:pt x="521" y="57"/>
                    <a:pt x="521" y="57"/>
                  </a:cubicBezTo>
                  <a:cubicBezTo>
                    <a:pt x="529" y="68"/>
                    <a:pt x="529" y="68"/>
                    <a:pt x="529" y="68"/>
                  </a:cubicBezTo>
                  <a:cubicBezTo>
                    <a:pt x="530" y="69"/>
                    <a:pt x="531" y="69"/>
                    <a:pt x="533" y="69"/>
                  </a:cubicBezTo>
                  <a:cubicBezTo>
                    <a:pt x="534" y="69"/>
                    <a:pt x="535" y="68"/>
                    <a:pt x="536" y="67"/>
                  </a:cubicBezTo>
                  <a:lnTo>
                    <a:pt x="572" y="7"/>
                  </a:lnTo>
                  <a:close/>
                </a:path>
              </a:pathLst>
            </a:custGeom>
            <a:grpFill/>
            <a:ln>
              <a:noFill/>
            </a:ln>
            <a:extLst>
              <a:ext uri="{91240B29-F687-4F45-9708-019B960494DF}">
                <a14:hiddenLine xmlns=""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50" name="矩形 49"/>
          <p:cNvSpPr/>
          <p:nvPr/>
        </p:nvSpPr>
        <p:spPr>
          <a:xfrm>
            <a:off x="5232918" y="3652113"/>
            <a:ext cx="1706880" cy="460375"/>
          </a:xfrm>
          <a:prstGeom prst="rect">
            <a:avLst/>
          </a:prstGeom>
        </p:spPr>
        <p:txBody>
          <a:bodyPr wrap="none">
            <a:spAutoFit/>
          </a:bodyPr>
          <a:lstStyle/>
          <a:p>
            <a:pPr algn="ctr"/>
            <a:r>
              <a:rPr lang="zh-CN" altLang="en-US" sz="2400" b="1" dirty="0">
                <a:solidFill>
                  <a:schemeClr val="bg1"/>
                </a:solidFill>
              </a:rPr>
              <a:t>可行性分析</a:t>
            </a:r>
          </a:p>
        </p:txBody>
      </p:sp>
      <p:sp>
        <p:nvSpPr>
          <p:cNvPr id="52" name="矩形 51"/>
          <p:cNvSpPr/>
          <p:nvPr/>
        </p:nvSpPr>
        <p:spPr>
          <a:xfrm>
            <a:off x="8598007" y="3652113"/>
            <a:ext cx="2031325" cy="461665"/>
          </a:xfrm>
          <a:prstGeom prst="rect">
            <a:avLst/>
          </a:prstGeom>
        </p:spPr>
        <p:txBody>
          <a:bodyPr wrap="none">
            <a:spAutoFit/>
          </a:bodyPr>
          <a:lstStyle/>
          <a:p>
            <a:pPr algn="ctr"/>
            <a:r>
              <a:rPr lang="zh-CN" altLang="en-US" sz="2400" b="1" dirty="0" smtClean="0">
                <a:solidFill>
                  <a:schemeClr val="bg1"/>
                </a:solidFill>
              </a:rPr>
              <a:t>系统流程设计</a:t>
            </a:r>
            <a:endParaRPr lang="zh-CN" altLang="en-US" sz="2400" b="1" dirty="0">
              <a:solidFill>
                <a:schemeClr val="bg1"/>
              </a:solidFill>
            </a:endParaRPr>
          </a:p>
        </p:txBody>
      </p:sp>
      <p:sp>
        <p:nvSpPr>
          <p:cNvPr id="54" name="矩形 53"/>
          <p:cNvSpPr/>
          <p:nvPr/>
        </p:nvSpPr>
        <p:spPr>
          <a:xfrm>
            <a:off x="1729458" y="3652113"/>
            <a:ext cx="2031325" cy="461665"/>
          </a:xfrm>
          <a:prstGeom prst="rect">
            <a:avLst/>
          </a:prstGeom>
        </p:spPr>
        <p:txBody>
          <a:bodyPr wrap="none">
            <a:spAutoFit/>
          </a:bodyPr>
          <a:lstStyle/>
          <a:p>
            <a:pPr algn="ctr"/>
            <a:r>
              <a:rPr lang="zh-CN" altLang="en-US" sz="2400" b="1" dirty="0" smtClean="0">
                <a:solidFill>
                  <a:schemeClr val="bg1"/>
                </a:solidFill>
              </a:rPr>
              <a:t>系统用例分析</a:t>
            </a:r>
            <a:endParaRPr lang="zh-CN" altLang="en-US" sz="2400" b="1" dirty="0">
              <a:solidFill>
                <a:schemeClr val="bg1"/>
              </a:solidFill>
            </a:endParaRPr>
          </a:p>
        </p:txBody>
      </p:sp>
    </p:spTree>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1">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4">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144</TotalTime>
  <Words>1299</Words>
  <Application>Microsoft Office PowerPoint</Application>
  <PresentationFormat>自定义</PresentationFormat>
  <Paragraphs>74</Paragraphs>
  <Slides>19</Slides>
  <Notes>8</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19</vt:i4>
      </vt:variant>
    </vt:vector>
  </HeadingPairs>
  <TitlesOfParts>
    <vt:vector size="21" baseType="lpstr">
      <vt:lpstr>office 1</vt:lpstr>
      <vt:lpstr>Microsoft Visio 绘图</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subject>熊猫办公</dc:subject>
  <dc:creator>www.tukuppt.com</dc:creator>
  <cp:keywords>tukuppt</cp:keywords>
  <cp:lastModifiedBy>Administrator</cp:lastModifiedBy>
  <cp:revision>28</cp:revision>
  <dcterms:created xsi:type="dcterms:W3CDTF">2019-12-31T02:46:00Z</dcterms:created>
  <dcterms:modified xsi:type="dcterms:W3CDTF">2023-01-27T01:15:38Z</dcterms:modified>
  <cp:category>tukuppt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2052-11.1.0.9339</vt:lpwstr>
  </property>
</Properties>
</file>

<file path=docProps/thumbnail.jpeg>
</file>